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81" r:id="rId5"/>
    <p:sldId id="282" r:id="rId6"/>
    <p:sldId id="301" r:id="rId7"/>
    <p:sldId id="283" r:id="rId8"/>
    <p:sldId id="302" r:id="rId9"/>
    <p:sldId id="284" r:id="rId10"/>
    <p:sldId id="303" r:id="rId11"/>
    <p:sldId id="285" r:id="rId12"/>
    <p:sldId id="304" r:id="rId13"/>
    <p:sldId id="286" r:id="rId14"/>
    <p:sldId id="287" r:id="rId15"/>
    <p:sldId id="295" r:id="rId16"/>
    <p:sldId id="288" r:id="rId17"/>
    <p:sldId id="296" r:id="rId18"/>
    <p:sldId id="289" r:id="rId19"/>
    <p:sldId id="297" r:id="rId20"/>
    <p:sldId id="290" r:id="rId21"/>
    <p:sldId id="298" r:id="rId22"/>
    <p:sldId id="291" r:id="rId23"/>
    <p:sldId id="299" r:id="rId24"/>
    <p:sldId id="292" r:id="rId25"/>
    <p:sldId id="300" r:id="rId26"/>
    <p:sldId id="305" r:id="rId27"/>
    <p:sldId id="30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000" b="0" i="0" baseline="0" dirty="0">
                <a:effectLst/>
              </a:rPr>
              <a:t> 7-10 metų amžiaus berniukų dalis (proc.) pagal šuolio iš vietos į tolį testo įvertinimą </a:t>
            </a:r>
            <a:endParaRPr lang="lt-LT" sz="1000" dirty="0">
              <a:effectLst/>
            </a:endParaRPr>
          </a:p>
        </c:rich>
      </c:tx>
      <c:layout>
        <c:manualLayout>
          <c:xMode val="edge"/>
          <c:yMode val="edge"/>
          <c:x val="0.24699363256711809"/>
          <c:y val="3.642301276949920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23542006861388479"/>
          <c:y val="9.9001868545814151E-2"/>
          <c:w val="0.83804531524681758"/>
          <c:h val="0.67386172760975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80</c:v>
                </c:pt>
                <c:pt idx="1">
                  <c:v>64.52</c:v>
                </c:pt>
                <c:pt idx="2">
                  <c:v>57.14</c:v>
                </c:pt>
                <c:pt idx="3">
                  <c:v>20.59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0-4C71-8E07-23194EDE85CD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17.5</c:v>
                </c:pt>
                <c:pt idx="1">
                  <c:v>29.03</c:v>
                </c:pt>
                <c:pt idx="2">
                  <c:v>39.29</c:v>
                </c:pt>
                <c:pt idx="3">
                  <c:v>14.71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C0-4C71-8E07-23194EDE85CD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>
                  <c:v>2.5</c:v>
                </c:pt>
                <c:pt idx="1">
                  <c:v>6.45</c:v>
                </c:pt>
                <c:pt idx="2">
                  <c:v>3.57</c:v>
                </c:pt>
                <c:pt idx="3">
                  <c:v>64.709999999999994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C0-4C71-8E07-23194EDE85C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3771183"/>
        <c:axId val="251235327"/>
      </c:barChart>
      <c:catAx>
        <c:axId val="2437711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51235327"/>
        <c:crosses val="autoZero"/>
        <c:auto val="1"/>
        <c:lblAlgn val="ctr"/>
        <c:lblOffset val="100"/>
        <c:noMultiLvlLbl val="0"/>
      </c:catAx>
      <c:valAx>
        <c:axId val="251235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4377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4.4771941063992501E-2"/>
          <c:y val="0.85499678636624166"/>
          <c:w val="0.93823037615292026"/>
          <c:h val="0.144942336808696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„Flamingo“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4847637435627403"/>
          <c:y val="1.39294305994387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0663619625166344"/>
          <c:y val="0.11456750174018562"/>
          <c:w val="0.84841038464936303"/>
          <c:h val="0.594688179247526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94.6</c:v>
                </c:pt>
                <c:pt idx="1">
                  <c:v>86.1</c:v>
                </c:pt>
                <c:pt idx="2">
                  <c:v>89.8</c:v>
                </c:pt>
                <c:pt idx="3">
                  <c:v>91.7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15-4840-B925-B392D513F12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5.4</c:v>
                </c:pt>
                <c:pt idx="1">
                  <c:v>13.9</c:v>
                </c:pt>
                <c:pt idx="2">
                  <c:v>10.199999999999999</c:v>
                </c:pt>
                <c:pt idx="3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15-4840-B925-B392D513F123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15-4840-B925-B392D513F1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3.4384110443133338E-2"/>
          <c:y val="0.7921934727933273"/>
          <c:w val="0.84720271007675185"/>
          <c:h val="0.20615697721581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„sėstis ir siekti“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36163858344"/>
          <c:y val="5.16710105021563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8840868450336702E-2"/>
          <c:y val="0.18133961135590487"/>
          <c:w val="0.85386077741374433"/>
          <c:h val="0.547445947407806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95.5</c:v>
                </c:pt>
                <c:pt idx="1">
                  <c:v>82.1</c:v>
                </c:pt>
                <c:pt idx="2">
                  <c:v>85.4</c:v>
                </c:pt>
                <c:pt idx="3">
                  <c:v>81.599999999999994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29-4975-A91F-618799B7AE5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4.5</c:v>
                </c:pt>
                <c:pt idx="1">
                  <c:v>17.899999999999999</c:v>
                </c:pt>
                <c:pt idx="2">
                  <c:v>14.6</c:v>
                </c:pt>
                <c:pt idx="3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29-4975-A91F-618799B7AE5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29-4975-A91F-618799B7AE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7633801121072645E-2"/>
          <c:y val="0.8057201454710915"/>
          <c:w val="0.86068828668154784"/>
          <c:h val="0.188488631492937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„sėstis ir siekti“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36163858344"/>
          <c:y val="5.16710105021563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8840868450336702E-2"/>
          <c:y val="0.18133961135590487"/>
          <c:w val="0.85386077741374433"/>
          <c:h val="0.547445947407806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91.9</c:v>
                </c:pt>
                <c:pt idx="1">
                  <c:v>85.7</c:v>
                </c:pt>
                <c:pt idx="2" formatCode="0.0">
                  <c:v>90</c:v>
                </c:pt>
                <c:pt idx="3">
                  <c:v>58.3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F4-4DBF-8DAF-32D79CF3C4A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8.1</c:v>
                </c:pt>
                <c:pt idx="1">
                  <c:v>14.3</c:v>
                </c:pt>
                <c:pt idx="2" formatCode="0.0">
                  <c:v>10</c:v>
                </c:pt>
                <c:pt idx="3">
                  <c:v>41.7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F4-4DBF-8DAF-32D79CF3C4A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F4-4DBF-8DAF-32D79CF3C4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7633801121072645E-2"/>
          <c:y val="0.8057201454710915"/>
          <c:w val="0.86068828668154784"/>
          <c:h val="0.188488631492937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šuolio į tolį iš vietos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46740892348"/>
          <c:y val="1.86229062584905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3947101966517736E-2"/>
          <c:y val="0.10903497527925289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43.2</c:v>
                </c:pt>
                <c:pt idx="1">
                  <c:v>30.8</c:v>
                </c:pt>
                <c:pt idx="2" formatCode="0.0">
                  <c:v>48.8</c:v>
                </c:pt>
                <c:pt idx="3">
                  <c:v>42.1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0-4B3C-B520-59F6057A0B69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47.7</c:v>
                </c:pt>
                <c:pt idx="1">
                  <c:v>43.6</c:v>
                </c:pt>
                <c:pt idx="2" formatCode="0.0">
                  <c:v>43.9</c:v>
                </c:pt>
                <c:pt idx="3">
                  <c:v>47.4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0-4B3C-B520-59F6057A0B69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9.1</c:v>
                </c:pt>
                <c:pt idx="1">
                  <c:v>25.6</c:v>
                </c:pt>
                <c:pt idx="2" formatCode="0.0">
                  <c:v>7.3</c:v>
                </c:pt>
                <c:pt idx="3" formatCode="0.0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0-4B3C-B520-59F6057A0B6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šuolio į tolį iš vietos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46740892348"/>
          <c:y val="1.86229062584905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112537352781999"/>
          <c:y val="0.11136055667460172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54.1</c:v>
                </c:pt>
                <c:pt idx="1">
                  <c:v>57.1</c:v>
                </c:pt>
                <c:pt idx="2" formatCode="0.0">
                  <c:v>48</c:v>
                </c:pt>
                <c:pt idx="3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F8-45A6-B1F5-EA8725D98F6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29.7</c:v>
                </c:pt>
                <c:pt idx="1">
                  <c:v>33.299999999999997</c:v>
                </c:pt>
                <c:pt idx="2" formatCode="0.0">
                  <c:v>42</c:v>
                </c:pt>
                <c:pt idx="3">
                  <c:v>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F8-45A6-B1F5-EA8725D98F6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16.2</c:v>
                </c:pt>
                <c:pt idx="1">
                  <c:v>9.6</c:v>
                </c:pt>
                <c:pt idx="2" formatCode="0.0">
                  <c:v>10</c:v>
                </c:pt>
                <c:pt idx="3" formatCode="0.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F8-45A6-B1F5-EA8725D98F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kybojimą sulenktomis rankomis (s)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218724152431841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3947101966517736E-2"/>
          <c:y val="0.10903497527925289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631639140795504E-2"/>
                  <c:y val="-2.51803368137718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3F-471F-81F2-58A27B3A6A93}"/>
                </c:ext>
              </c:extLst>
            </c:dLbl>
            <c:dLbl>
              <c:idx val="1"/>
              <c:layout>
                <c:manualLayout>
                  <c:x val="-3.5368524241363719E-2"/>
                  <c:y val="2.51803368137713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3F-471F-81F2-58A27B3A6A93}"/>
                </c:ext>
              </c:extLst>
            </c:dLbl>
            <c:dLbl>
              <c:idx val="2"/>
              <c:layout>
                <c:manualLayout>
                  <c:x val="-8.84213106034092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3F-471F-81F2-58A27B3A6A93}"/>
                </c:ext>
              </c:extLst>
            </c:dLbl>
            <c:dLbl>
              <c:idx val="3"/>
              <c:layout>
                <c:manualLayout>
                  <c:x val="-2.3579016160909256E-2"/>
                  <c:y val="5.03606736275427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99-46BC-862E-21A326B93E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 formatCode="General">
                  <c:v>10.8</c:v>
                </c:pt>
                <c:pt idx="1">
                  <c:v>55</c:v>
                </c:pt>
                <c:pt idx="2" formatCode="General">
                  <c:v>46.9</c:v>
                </c:pt>
                <c:pt idx="3" formatCode="General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9-46BC-862E-21A326B93E3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0631639140795504E-2"/>
                  <c:y val="5.03606736275427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99-46BC-862E-21A326B93E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 formatCode="General">
                  <c:v>83.8</c:v>
                </c:pt>
                <c:pt idx="1">
                  <c:v>45</c:v>
                </c:pt>
                <c:pt idx="2" formatCode="General">
                  <c:v>40.799999999999997</c:v>
                </c:pt>
                <c:pt idx="3" formatCode="General">
                  <c:v>60.6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9-46BC-862E-21A326B93E3F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6842621206818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3F-471F-81F2-58A27B3A6A93}"/>
                </c:ext>
              </c:extLst>
            </c:dLbl>
            <c:dLbl>
              <c:idx val="1"/>
              <c:layout>
                <c:manualLayout>
                  <c:x val="1.7684262120681808E-2"/>
                  <c:y val="-9.232683508301764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3F-471F-81F2-58A27B3A6A93}"/>
                </c:ext>
              </c:extLst>
            </c:dLbl>
            <c:dLbl>
              <c:idx val="2"/>
              <c:layout>
                <c:manualLayout>
                  <c:x val="1.7684262120681752E-2"/>
                  <c:y val="1.2590168406885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3F-471F-81F2-58A27B3A6A93}"/>
                </c:ext>
              </c:extLst>
            </c:dLbl>
            <c:dLbl>
              <c:idx val="3"/>
              <c:layout>
                <c:manualLayout>
                  <c:x val="8.8421310603409298E-3"/>
                  <c:y val="-2.51803368137723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3F-471F-81F2-58A27B3A6A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5.4</c:v>
                </c:pt>
                <c:pt idx="1">
                  <c:v>0</c:v>
                </c:pt>
                <c:pt idx="2">
                  <c:v>12.3</c:v>
                </c:pt>
                <c:pt idx="3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99-46BC-862E-21A326B93E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49450859567"/>
          <c:y val="0.85423856445908486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kybojimą sulenktomis rankomis (s)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54630352505"/>
          <c:y val="6.99505585057681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7674719117290772E-2"/>
          <c:y val="0.11833730086064824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6842621206818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B2-4498-8D8D-0B4089ADD15A}"/>
                </c:ext>
              </c:extLst>
            </c:dLbl>
            <c:dLbl>
              <c:idx val="1"/>
              <c:layout>
                <c:manualLayout>
                  <c:x val="-1.4736885100568217E-2"/>
                  <c:y val="2.53544077040660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B2-4498-8D8D-0B4089ADD1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27.9</c:v>
                </c:pt>
                <c:pt idx="1">
                  <c:v>30.8</c:v>
                </c:pt>
                <c:pt idx="2">
                  <c:v>46.3</c:v>
                </c:pt>
                <c:pt idx="3" formatCode="0.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A6-495B-86CC-42283545B8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6526393181022789E-2"/>
                  <c:y val="2.53544077040665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B2-4498-8D8D-0B4089ADD15A}"/>
                </c:ext>
              </c:extLst>
            </c:dLbl>
            <c:dLbl>
              <c:idx val="3"/>
              <c:layout>
                <c:manualLayout>
                  <c:x val="2.6526393181022682E-2"/>
                  <c:y val="7.60632231121996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A6-495B-86CC-42283545B8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53.5</c:v>
                </c:pt>
                <c:pt idx="1">
                  <c:v>51.3</c:v>
                </c:pt>
                <c:pt idx="2">
                  <c:v>43.9</c:v>
                </c:pt>
                <c:pt idx="3">
                  <c:v>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A6-495B-86CC-42283545B85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68426212068186E-2"/>
                  <c:y val="2.53544077040665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EB2-4498-8D8D-0B4089ADD15A}"/>
                </c:ext>
              </c:extLst>
            </c:dLbl>
            <c:dLbl>
              <c:idx val="1"/>
              <c:layout>
                <c:manualLayout>
                  <c:x val="2.0631639140795396E-2"/>
                  <c:y val="2.53544077040665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B2-4498-8D8D-0B4089ADD15A}"/>
                </c:ext>
              </c:extLst>
            </c:dLbl>
            <c:dLbl>
              <c:idx val="3"/>
              <c:layout>
                <c:manualLayout>
                  <c:x val="2.0631639140795504E-2"/>
                  <c:y val="2.53544077040665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A6-495B-86CC-42283545B8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18.600000000000001</c:v>
                </c:pt>
                <c:pt idx="1">
                  <c:v>17.899999999999999</c:v>
                </c:pt>
                <c:pt idx="2">
                  <c:v>9.8000000000000007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A6-495B-86CC-42283545B8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49450859567"/>
          <c:y val="0.85434312020125414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10x5 m bėgimo šaudykle (s)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54630352505"/>
          <c:y val="6.99505585057681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7674719117290772E-2"/>
          <c:y val="0.11833730086064824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7768781975646041E-2"/>
                  <c:y val="-4.46712202394372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CE4-414A-8876-09B2629681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40.9</c:v>
                </c:pt>
                <c:pt idx="1">
                  <c:v>46.2</c:v>
                </c:pt>
                <c:pt idx="2" formatCode="0.0">
                  <c:v>53.7</c:v>
                </c:pt>
                <c:pt idx="3">
                  <c:v>54.1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DF-4F38-9AA9-13558E4F52D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0730245638253715E-2"/>
                  <c:y val="2.43664016101011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E4-414A-8876-09B2629681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52.5</c:v>
                </c:pt>
                <c:pt idx="1">
                  <c:v>43.6</c:v>
                </c:pt>
                <c:pt idx="2" formatCode="0.0">
                  <c:v>39</c:v>
                </c:pt>
                <c:pt idx="3">
                  <c:v>35.1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DF-4F38-9AA9-13558E4F52D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6.8</c:v>
                </c:pt>
                <c:pt idx="1">
                  <c:v>10.199999999999999</c:v>
                </c:pt>
                <c:pt idx="2" formatCode="0.0">
                  <c:v>7.3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DF-4F38-9AA9-13558E4F52D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10x5 m bėgimo šaudykle (s)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218724152431841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3947101966517736E-2"/>
          <c:y val="0.10903497527925289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57.9</c:v>
                </c:pt>
                <c:pt idx="1">
                  <c:v>59.5</c:v>
                </c:pt>
                <c:pt idx="2" formatCode="0.0">
                  <c:v>40</c:v>
                </c:pt>
                <c:pt idx="3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A-41ED-8227-44870CB51AE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31.6</c:v>
                </c:pt>
                <c:pt idx="1">
                  <c:v>38.1</c:v>
                </c:pt>
                <c:pt idx="2" formatCode="0.0">
                  <c:v>54</c:v>
                </c:pt>
                <c:pt idx="3">
                  <c:v>52.8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A-41ED-8227-44870CB51AEE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10.5</c:v>
                </c:pt>
                <c:pt idx="1">
                  <c:v>2.4</c:v>
                </c:pt>
                <c:pt idx="2" formatCode="0.0">
                  <c:v>6</c:v>
                </c:pt>
                <c:pt idx="3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A-41ED-8227-44870CB51A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20 m bėgimo šaudykle (min)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54630352505"/>
          <c:y val="6.99505585057681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7674719117290772E-2"/>
          <c:y val="0.11833730086064824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63.6</c:v>
                </c:pt>
                <c:pt idx="1">
                  <c:v>20.5</c:v>
                </c:pt>
                <c:pt idx="2">
                  <c:v>67.7</c:v>
                </c:pt>
                <c:pt idx="3" formatCode="0.0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23-4A0B-A6F5-EC652F46A7E1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34.1</c:v>
                </c:pt>
                <c:pt idx="1">
                  <c:v>59</c:v>
                </c:pt>
                <c:pt idx="2">
                  <c:v>25.8</c:v>
                </c:pt>
                <c:pt idx="3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23-4A0B-A6F5-EC652F46A7E1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2.2999999999999998</c:v>
                </c:pt>
                <c:pt idx="1">
                  <c:v>20.5</c:v>
                </c:pt>
                <c:pt idx="2">
                  <c:v>6.5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23-4A0B-A6F5-EC652F46A7E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1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</a:rPr>
              <a:t>7-10 metų amžiaus mergaičių dalis (proc.) pagal šuolio iš vietos į tolį testo įvertinimą </a:t>
            </a:r>
            <a:endParaRPr lang="lt-LT" sz="1100" dirty="0"/>
          </a:p>
        </c:rich>
      </c:tx>
      <c:layout>
        <c:manualLayout>
          <c:xMode val="edge"/>
          <c:yMode val="edge"/>
          <c:x val="0.1770379668770931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1848304140434883"/>
          <c:y val="0.10068320762823732"/>
          <c:w val="0.83804531524681758"/>
          <c:h val="0.657257541011611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87.1</c:v>
                </c:pt>
                <c:pt idx="1">
                  <c:v>64.52</c:v>
                </c:pt>
                <c:pt idx="2">
                  <c:v>64.290000000000006</c:v>
                </c:pt>
                <c:pt idx="3">
                  <c:v>61.76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3B-4000-96A3-927C1C5FED4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12.9</c:v>
                </c:pt>
                <c:pt idx="1">
                  <c:v>25.81</c:v>
                </c:pt>
                <c:pt idx="2">
                  <c:v>35.71</c:v>
                </c:pt>
                <c:pt idx="3">
                  <c:v>38.24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3B-4000-96A3-927C1C5FED4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 formatCode="0">
                  <c:v>0</c:v>
                </c:pt>
                <c:pt idx="1">
                  <c:v>9.68</c:v>
                </c:pt>
                <c:pt idx="2" formatCode="0">
                  <c:v>0</c:v>
                </c:pt>
                <c:pt idx="3" formatCode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3B-4000-96A3-927C1C5FED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3771183"/>
        <c:axId val="251235327"/>
      </c:barChart>
      <c:catAx>
        <c:axId val="2437711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51235327"/>
        <c:crosses val="autoZero"/>
        <c:auto val="1"/>
        <c:lblAlgn val="ctr"/>
        <c:lblOffset val="100"/>
        <c:noMultiLvlLbl val="0"/>
      </c:catAx>
      <c:valAx>
        <c:axId val="251235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4377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9658151182956568E-2"/>
          <c:y val="0.83367481636012564"/>
          <c:w val="0.91477084986389678"/>
          <c:h val="0.145374035211231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mergaičių dalis (proc.) pagal 20 m bėgimo šaudykle (min)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218724152431841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3947101966517736E-2"/>
          <c:y val="0.10903497527925289"/>
          <c:w val="0.88212882311931817"/>
          <c:h val="0.66563193554294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29.8</c:v>
                </c:pt>
                <c:pt idx="1">
                  <c:v>26.2</c:v>
                </c:pt>
                <c:pt idx="2" formatCode="0.0">
                  <c:v>38</c:v>
                </c:pt>
                <c:pt idx="3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F6-42CA-BE0B-DCD1BC3AE93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64.8</c:v>
                </c:pt>
                <c:pt idx="1">
                  <c:v>64.3</c:v>
                </c:pt>
                <c:pt idx="2" formatCode="0.0">
                  <c:v>62</c:v>
                </c:pt>
                <c:pt idx="3">
                  <c:v>58.3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F6-42CA-BE0B-DCD1BC3AE93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5.4</c:v>
                </c:pt>
                <c:pt idx="1">
                  <c:v>9.5</c:v>
                </c:pt>
                <c:pt idx="2" formatCode="0.0">
                  <c:v>0</c:v>
                </c:pt>
                <c:pt idx="3">
                  <c:v>33.4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F6-42CA-BE0B-DCD1BC3AE9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656953819265748"/>
          <c:y val="0.83913037905145582"/>
          <c:w val="0.80210776910016346"/>
          <c:h val="0.137867057315509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baseline="0" dirty="0">
                <a:effectLst/>
              </a:rPr>
              <a:t> 7-10 metų amžiaus mergaičių dalis (proc.) pagal teniso kamuoliuko metimo testo įvertinimą </a:t>
            </a:r>
            <a:endParaRPr lang="lt-LT" sz="1200" dirty="0">
              <a:effectLst/>
            </a:endParaRPr>
          </a:p>
        </c:rich>
      </c:tx>
      <c:layout>
        <c:manualLayout>
          <c:xMode val="edge"/>
          <c:yMode val="edge"/>
          <c:x val="0.17398949594992394"/>
          <c:y val="3.7393247328230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3325384621963815"/>
          <c:y val="0.19208375915345233"/>
          <c:w val="0.84310814175489679"/>
          <c:h val="0.448149415527081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83.87</c:v>
                </c:pt>
                <c:pt idx="1">
                  <c:v>40</c:v>
                </c:pt>
                <c:pt idx="2">
                  <c:v>39.29</c:v>
                </c:pt>
                <c:pt idx="3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68-4D2A-8BB4-103EA2A9EB9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16.13</c:v>
                </c:pt>
                <c:pt idx="1">
                  <c:v>43.33</c:v>
                </c:pt>
                <c:pt idx="2">
                  <c:v>57.14</c:v>
                </c:pt>
                <c:pt idx="3">
                  <c:v>30.3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68-4D2A-8BB4-103EA2A9EB9E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 formatCode="0">
                  <c:v>0</c:v>
                </c:pt>
                <c:pt idx="1">
                  <c:v>16.670000000000002</c:v>
                </c:pt>
                <c:pt idx="2">
                  <c:v>3.57</c:v>
                </c:pt>
                <c:pt idx="3">
                  <c:v>3.03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68-4D2A-8BB4-103EA2A9EB9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5694527"/>
        <c:axId val="311844031"/>
      </c:barChart>
      <c:catAx>
        <c:axId val="315694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1844031"/>
        <c:crosses val="autoZero"/>
        <c:auto val="1"/>
        <c:lblAlgn val="ctr"/>
        <c:lblOffset val="100"/>
        <c:noMultiLvlLbl val="0"/>
      </c:catAx>
      <c:valAx>
        <c:axId val="311844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5694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019918614230139"/>
          <c:y val="0.74578609432372689"/>
          <c:w val="0.69088707115256842"/>
          <c:h val="0.16512780476160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baseline="0" dirty="0">
                <a:effectLst/>
              </a:rPr>
              <a:t> 7-10 metų amžiaus berniukų dalis (proc.) pagal teniso kamuoliuko metimo testo įvertinimą </a:t>
            </a:r>
            <a:endParaRPr lang="lt-LT" sz="1200" dirty="0">
              <a:effectLst/>
            </a:endParaRPr>
          </a:p>
        </c:rich>
      </c:tx>
      <c:layout>
        <c:manualLayout>
          <c:xMode val="edge"/>
          <c:yMode val="edge"/>
          <c:x val="0.13233119540953009"/>
          <c:y val="3.7393159973419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2730276853537278"/>
          <c:y val="0.21159367301514576"/>
          <c:w val="0.84310814175489679"/>
          <c:h val="0.47497560453846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77.5</c:v>
                </c:pt>
                <c:pt idx="1">
                  <c:v>48.39</c:v>
                </c:pt>
                <c:pt idx="2">
                  <c:v>75.86</c:v>
                </c:pt>
                <c:pt idx="3">
                  <c:v>39.700000000000003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0-4B00-97A6-0072B5BDC9A9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17.5</c:v>
                </c:pt>
                <c:pt idx="1">
                  <c:v>41.94</c:v>
                </c:pt>
                <c:pt idx="2">
                  <c:v>24.14</c:v>
                </c:pt>
                <c:pt idx="3">
                  <c:v>27.27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0-4B00-97A6-0072B5BDC9A9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</c:v>
                </c:pt>
                <c:pt idx="3">
                  <c:v>10 metų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>
                  <c:v>5</c:v>
                </c:pt>
                <c:pt idx="1">
                  <c:v>9.68</c:v>
                </c:pt>
                <c:pt idx="2" formatCode="0">
                  <c:v>0</c:v>
                </c:pt>
                <c:pt idx="3">
                  <c:v>3.03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60-4B00-97A6-0072B5BDC9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5694527"/>
        <c:axId val="311844031"/>
      </c:barChart>
      <c:catAx>
        <c:axId val="315694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1844031"/>
        <c:crosses val="autoZero"/>
        <c:auto val="1"/>
        <c:lblAlgn val="ctr"/>
        <c:lblOffset val="100"/>
        <c:noMultiLvlLbl val="0"/>
      </c:catAx>
      <c:valAx>
        <c:axId val="311844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5694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5.321282294170971E-2"/>
          <c:y val="0.77926238176172935"/>
          <c:w val="0.92893367000392923"/>
          <c:h val="0.197168791222212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7-10 metų amžiaus berniukų dalis (proc.) pagal 10 x 5 bėgimo šaudykle testo įvertinimą</a:t>
            </a:r>
            <a:endParaRPr lang="lt-LT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8350163027183987E-2"/>
          <c:y val="0.12152390674073969"/>
          <c:w val="0.87248846695513116"/>
          <c:h val="0.605176174325635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 formatCode="0.0">
                  <c:v>25</c:v>
                </c:pt>
                <c:pt idx="1">
                  <c:v>41.9</c:v>
                </c:pt>
                <c:pt idx="2">
                  <c:v>25.9</c:v>
                </c:pt>
                <c:pt idx="3">
                  <c:v>36.4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6E-4A29-B592-9106ED4C1AD9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 formatCode="0.0">
                  <c:v>45</c:v>
                </c:pt>
                <c:pt idx="1">
                  <c:v>51.6</c:v>
                </c:pt>
                <c:pt idx="2">
                  <c:v>11.1</c:v>
                </c:pt>
                <c:pt idx="3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6E-4A29-B592-9106ED4C1AD9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 formatCode="0.0">
                  <c:v>30</c:v>
                </c:pt>
                <c:pt idx="1">
                  <c:v>6.5</c:v>
                </c:pt>
                <c:pt idx="2" formatCode="0.0">
                  <c:v>63</c:v>
                </c:pt>
                <c:pt idx="3">
                  <c:v>36.4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6E-4A29-B592-9106ED4C1A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0903316998653444E-2"/>
          <c:y val="0.79002123092313736"/>
          <c:w val="0.84999417676534061"/>
          <c:h val="0.206228469193993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7-10 metų amžiaus mergaičių dalis (proc.) pagal 10 x 5 bėgimo šaudykle testo įvertinimą</a:t>
            </a:r>
            <a:endParaRPr lang="lt-LT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8350163027183987E-2"/>
          <c:y val="0.12477661465343474"/>
          <c:w val="0.89030896820233241"/>
          <c:h val="0.586685186854798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641002494402448E-2"/>
                  <c:y val="2.52093217322813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D0-419C-8850-E3B058F8F2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35.479999999999997</c:v>
                </c:pt>
                <c:pt idx="1">
                  <c:v>50</c:v>
                </c:pt>
                <c:pt idx="2">
                  <c:v>31.03</c:v>
                </c:pt>
                <c:pt idx="3">
                  <c:v>35.29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11-4D4C-AA30-A3602354BBE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32.26</c:v>
                </c:pt>
                <c:pt idx="1">
                  <c:v>42.86</c:v>
                </c:pt>
                <c:pt idx="2">
                  <c:v>6.9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11-4D4C-AA30-A3602354BBE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8611086035602649E-2"/>
                  <c:y val="4.6216555944917757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D0-419C-8850-E3B058F8F2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>
                  <c:v>32.26</c:v>
                </c:pt>
                <c:pt idx="1">
                  <c:v>7.14</c:v>
                </c:pt>
                <c:pt idx="2">
                  <c:v>62.07</c:v>
                </c:pt>
                <c:pt idx="3">
                  <c:v>14.71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11-4D4C-AA30-A3602354BB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0842465365785671"/>
          <c:y val="0.79011638577804111"/>
          <c:w val="0.87375484509494217"/>
          <c:h val="0.181078174406398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7-10 metų amžiaus berniukų dalis (proc.) pagal 6 min. bėgimo testo įvertinimą</a:t>
            </a:r>
            <a:endParaRPr lang="lt-LT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8.8350163027183987E-2"/>
          <c:y val="0.13712373102593217"/>
          <c:w val="0.87545855049633126"/>
          <c:h val="0.57106498058416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37.5</c:v>
                </c:pt>
                <c:pt idx="1">
                  <c:v>60</c:v>
                </c:pt>
                <c:pt idx="2">
                  <c:v>60.71</c:v>
                </c:pt>
                <c:pt idx="3">
                  <c:v>58.82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06-43D3-9DE7-E047B8964DC1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55</c:v>
                </c:pt>
                <c:pt idx="1">
                  <c:v>36.67</c:v>
                </c:pt>
                <c:pt idx="2">
                  <c:v>35.71</c:v>
                </c:pt>
                <c:pt idx="3">
                  <c:v>35.29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06-43D3-9DE7-E047B8964DC1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>
                  <c:v>7.5</c:v>
                </c:pt>
                <c:pt idx="1">
                  <c:v>3.33</c:v>
                </c:pt>
                <c:pt idx="2">
                  <c:v>3.58</c:v>
                </c:pt>
                <c:pt idx="3">
                  <c:v>5.88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06-43D3-9DE7-E047B8964D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7.2783651163454227E-2"/>
          <c:y val="0.78774883983279298"/>
          <c:w val="0.86484459447134165"/>
          <c:h val="0.193558243348443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7-10 metų amžiaus mergaičių dalis (proc.) pagal 6 min. bėgimo testo įvertinimą</a:t>
            </a:r>
            <a:endParaRPr lang="lt-LT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0698755418063814"/>
          <c:y val="0.1249984879556596"/>
          <c:w val="0.84494082517807634"/>
          <c:h val="0.598752220689121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Lapas1!$B$2:$B$5</c:f>
              <c:numCache>
                <c:formatCode>0.0</c:formatCode>
                <c:ptCount val="4"/>
                <c:pt idx="0">
                  <c:v>45.16</c:v>
                </c:pt>
                <c:pt idx="1">
                  <c:v>86.21</c:v>
                </c:pt>
                <c:pt idx="2">
                  <c:v>73.08</c:v>
                </c:pt>
                <c:pt idx="3">
                  <c:v>48.58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6-473A-907F-4B28DBDAE9D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Lapas1!$C$2:$C$5</c:f>
              <c:numCache>
                <c:formatCode>0.0</c:formatCode>
                <c:ptCount val="4"/>
                <c:pt idx="0">
                  <c:v>54.84</c:v>
                </c:pt>
                <c:pt idx="1">
                  <c:v>10.34</c:v>
                </c:pt>
                <c:pt idx="2">
                  <c:v>26.92</c:v>
                </c:pt>
                <c:pt idx="3">
                  <c:v>25.71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36-473A-907F-4B28DBDAE9D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861108603560264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09-4312-A94F-5D296C6686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7 metų</c:v>
                </c:pt>
                <c:pt idx="1">
                  <c:v>8 metų</c:v>
                </c:pt>
                <c:pt idx="2">
                  <c:v>9 metų </c:v>
                </c:pt>
                <c:pt idx="3">
                  <c:v>10 metų </c:v>
                </c:pt>
              </c:strCache>
            </c:strRef>
          </c:cat>
          <c:val>
            <c:numRef>
              <c:f>Lapas1!$D$2:$D$5</c:f>
              <c:numCache>
                <c:formatCode>0.0</c:formatCode>
                <c:ptCount val="4"/>
                <c:pt idx="0">
                  <c:v>0</c:v>
                </c:pt>
                <c:pt idx="1">
                  <c:v>3.45</c:v>
                </c:pt>
                <c:pt idx="2">
                  <c:v>0</c:v>
                </c:pt>
                <c:pt idx="3">
                  <c:v>25.71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36-473A-907F-4B28DBDAE9D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7.8723818245854671E-2"/>
          <c:y val="0.81111542099749778"/>
          <c:w val="0.90345568050694425"/>
          <c:h val="0.188884579002502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200" b="0" i="0" u="none" strike="noStrike" baseline="0" dirty="0"/>
              <a:t> 11-14 metų amžiaus berniukų dalis (proc.) pagal „Flamingo“ testo įvertinimą</a:t>
            </a:r>
            <a:endParaRPr lang="lt-LT" sz="1200" dirty="0"/>
          </a:p>
        </c:rich>
      </c:tx>
      <c:layout>
        <c:manualLayout>
          <c:xMode val="edge"/>
          <c:yMode val="edge"/>
          <c:x val="0.13071446740892348"/>
          <c:y val="1.86229062584905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10663619625166344"/>
          <c:y val="0.11456750174018562"/>
          <c:w val="0.84841038464936303"/>
          <c:h val="0.594688179247526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Sveikatai palankaus FP (žalioji) zona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72.7</c:v>
                </c:pt>
                <c:pt idx="1">
                  <c:v>87.2</c:v>
                </c:pt>
                <c:pt idx="2">
                  <c:v>87.8</c:v>
                </c:pt>
                <c:pt idx="3">
                  <c:v>97.3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13-4CEE-BEFC-A169D61FEB8C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Tobulėjimo (geltonoji) zona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27.3</c:v>
                </c:pt>
                <c:pt idx="1">
                  <c:v>12.8</c:v>
                </c:pt>
                <c:pt idx="2">
                  <c:v>12.2</c:v>
                </c:pt>
                <c:pt idx="3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13-4CEE-BEFC-A169D61FEB8C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Sveikatos rizikos (raudonoji) zona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7761976922017121E-2"/>
                  <c:y val="-8.604588016394225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E1-4967-830E-21207736EF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11 metų</c:v>
                </c:pt>
                <c:pt idx="1">
                  <c:v>12 metų</c:v>
                </c:pt>
                <c:pt idx="2">
                  <c:v>13 metų </c:v>
                </c:pt>
                <c:pt idx="3">
                  <c:v>14 metų 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13-4CEE-BEFC-A169D61FEB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3898671"/>
        <c:axId val="228645199"/>
      </c:barChart>
      <c:catAx>
        <c:axId val="313898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28645199"/>
        <c:crosses val="autoZero"/>
        <c:auto val="1"/>
        <c:lblAlgn val="ctr"/>
        <c:lblOffset val="100"/>
        <c:noMultiLvlLbl val="0"/>
      </c:catAx>
      <c:valAx>
        <c:axId val="22864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1389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3.4384110443133338E-2"/>
          <c:y val="0.7921934727933273"/>
          <c:w val="0.84720271007675185"/>
          <c:h val="0.20615697721581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23B828-E852-4C9F-8A8D-2D859D615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704675"/>
            <a:ext cx="7766936" cy="3346161"/>
          </a:xfrm>
        </p:spPr>
        <p:txBody>
          <a:bodyPr/>
          <a:lstStyle/>
          <a:p>
            <a:pPr algn="ctr"/>
            <a:r>
              <a:rPr lang="lt-LT" sz="3600" dirty="0"/>
              <a:t>Klaipėdos Prano Mašioto progimnazijos mokinių, besimokančių pagal pradinio ir pagrindinio ugdymo programas, fizinio pajėgumo nustatymo 2024 m. duomenų analizė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DA2DC9C-85B8-44B4-98A5-E25C15165D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lt-LT" dirty="0"/>
          </a:p>
          <a:p>
            <a:endParaRPr lang="lt-LT" dirty="0"/>
          </a:p>
          <a:p>
            <a:r>
              <a:rPr lang="lt-LT" dirty="0"/>
              <a:t>Parengė:					Visuomenės sveikatos specialistė Inga Vaitkutė</a:t>
            </a:r>
          </a:p>
        </p:txBody>
      </p:sp>
    </p:spTree>
    <p:extLst>
      <p:ext uri="{BB962C8B-B14F-4D97-AF65-F5344CB8AC3E}">
        <p14:creationId xmlns:p14="http://schemas.microsoft.com/office/powerpoint/2010/main" val="2991543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030B5FF-8066-4E65-A792-A7E5F5CED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DE11920-7E6F-4EF3-81DD-6C6F335C3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„10 x 5 m bėgimas šaudykle (s)“ pratimą, vidutiniškai užtruko21,3 s. Šį testą atliko 132 berniukai (96,4 proc.). Berniukai pagal „10 x 5 m bėgimas šaudykle (s)“ pratimo atlikimą zonose pasiskirstė taip: 38 berniukai (28,8 proc.) pateko į žaliąją zoną, 54 berniukas (40,9proc.) pateko į geltonąją zoną ir 40 berniukai (30,3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„10 x 5 m bėgimas šaudykle (s)“ pratimą, vidutiniškai užtruko 20,4 s. Šį testą atliko 125 mergaitės (100 proc.). Mergaitės pagal „ 10 x 5 m bėgimas šaudykle (s)“ pratimo atlikimą zonose pasiskirstė taip: 46 mergaitės (37,7 proc.) pateko į žaliąją zoną, 41 mergaičių (33,6 proc.) pateko į geltonąją zoną ir 35 mergaitė (28,7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0898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B78641B-065C-6B90-51A2-B2246D416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07" y="255182"/>
            <a:ext cx="9122735" cy="1254642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Berniukų ir mergaičių 6 min. bėgimo (m) testo rezultatų pasiskirstymas pagal zonas</a:t>
            </a:r>
          </a:p>
        </p:txBody>
      </p:sp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1421D3EB-7EB7-ED2D-5077-6878CDB18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236790"/>
              </p:ext>
            </p:extLst>
          </p:nvPr>
        </p:nvGraphicFramePr>
        <p:xfrm>
          <a:off x="677863" y="1622323"/>
          <a:ext cx="4275974" cy="5059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7870ACD7-C41C-24F9-2A06-996D35767B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342906"/>
              </p:ext>
            </p:extLst>
          </p:nvPr>
        </p:nvGraphicFramePr>
        <p:xfrm>
          <a:off x="4862160" y="1726228"/>
          <a:ext cx="4275974" cy="4852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353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5C508C1-4D85-4D50-966E-41999F4F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BA8EA4B-8E37-4876-AF2F-E155720F7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„6 min bėgimas (m)“ pratimą, vidutiniškai nubėgo 882,6 m. Šį testą atliko 132 berniukas (96,4 proc.). Berniukai pagal „6 min bėgimas (m)“ pratimo atlikimą zonose pasiskirstė taip: 70 berniukų (53,0 proc.) pateko į žaliąją zoną, 55 berniukai (41,7 proc.) pateko į geltonąją zoną ir 7 berniukai (5,3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„6 min bėgimas (m)“ pratimą, vidutiniškai nubėgo 824,3 m. Šį testą atliko 121 mergaitės (92,4 proc.). Mergaitės pagal „6 min bėgimas (m)“ pratimo atlikimą zonose pasiskirstė taip: 75 mergaitės (62,0 proc.) pateko į žaliąją zoną, 36 mergaitės (29,8 proc.) pateko į geltonąją zoną ir </a:t>
            </a:r>
            <a:r>
              <a:rPr lang="lt-LT"/>
              <a:t>10 mergaičių (8,2 </a:t>
            </a:r>
            <a:r>
              <a:rPr lang="lt-LT" dirty="0"/>
              <a:t>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19912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5E4B705-DD4C-B9A1-AFB7-0C3F01600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987776" cy="904568"/>
          </a:xfrm>
        </p:spPr>
        <p:txBody>
          <a:bodyPr>
            <a:normAutofit fontScale="90000"/>
          </a:bodyPr>
          <a:lstStyle/>
          <a:p>
            <a:r>
              <a:rPr lang="pt-BR" dirty="0"/>
              <a:t>SVEIKATOS RIZIKOS ZONA PAGRINDINIS UGDYMAS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0319078-FF3B-B682-7C44-1875C298B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7858"/>
            <a:ext cx="8596668" cy="52707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800" dirty="0"/>
              <a:t>	</a:t>
            </a:r>
            <a:r>
              <a:rPr lang="lt-LT" sz="2800" u="sng" dirty="0"/>
              <a:t>Berniukai</a:t>
            </a:r>
          </a:p>
          <a:p>
            <a:pPr marL="0" indent="0">
              <a:buNone/>
            </a:pPr>
            <a:r>
              <a:rPr lang="lt-LT" sz="2800" dirty="0"/>
              <a:t> Iš viso mokykloje yra 167 pagrindinių klasių berniukai. Iš jų fizinio pajėgumo testavime dalyvavo 161 mokinys. 43 vaikai žemiau normos atliko nors vieną testą ir pateko į sveikatos rizikos zoną. </a:t>
            </a:r>
          </a:p>
          <a:p>
            <a:pPr marL="0" indent="0">
              <a:buNone/>
            </a:pPr>
            <a:r>
              <a:rPr lang="lt-LT" sz="2800" dirty="0"/>
              <a:t>	</a:t>
            </a:r>
            <a:r>
              <a:rPr lang="lt-LT" sz="2800" u="sng" dirty="0"/>
              <a:t>Mergaitės</a:t>
            </a:r>
          </a:p>
          <a:p>
            <a:pPr marL="0" indent="0">
              <a:buNone/>
            </a:pPr>
            <a:r>
              <a:rPr lang="lt-LT" sz="2800" dirty="0"/>
              <a:t> Iš viso mokykloje yra 175 pagrindinių klasių mergaitės. Iš jų fizinio pajėgumo testavime dalyvavo 169 mokinės.  46 vaikai žemiau normos atliko nors vieną testą ir pateko į sveikatos rizikos zoną.</a:t>
            </a:r>
          </a:p>
        </p:txBody>
      </p:sp>
    </p:spTree>
    <p:extLst>
      <p:ext uri="{BB962C8B-B14F-4D97-AF65-F5344CB8AC3E}">
        <p14:creationId xmlns:p14="http://schemas.microsoft.com/office/powerpoint/2010/main" val="4130257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65AF353-0A23-7F5C-0122-57747C539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39589"/>
            <a:ext cx="8155948" cy="1109817"/>
          </a:xfrm>
        </p:spPr>
        <p:txBody>
          <a:bodyPr>
            <a:normAutofit/>
          </a:bodyPr>
          <a:lstStyle/>
          <a:p>
            <a:r>
              <a:rPr lang="lt-LT" sz="2400" dirty="0"/>
              <a:t>Berniukų ir mergaičių „Flamingo“ (užlipimų ant </a:t>
            </a:r>
            <a:r>
              <a:rPr lang="lt-LT" sz="2400" dirty="0" err="1"/>
              <a:t>buomelio</a:t>
            </a:r>
            <a:r>
              <a:rPr lang="lt-LT" sz="2400" dirty="0"/>
              <a:t> skaičius/1min) testo rezultatų pasiskirstymas pagal zonas</a:t>
            </a:r>
          </a:p>
        </p:txBody>
      </p:sp>
      <p:graphicFrame>
        <p:nvGraphicFramePr>
          <p:cNvPr id="7" name="Turinio vietos rezervavimo ženklas 5">
            <a:extLst>
              <a:ext uri="{FF2B5EF4-FFF2-40B4-BE49-F238E27FC236}">
                <a16:creationId xmlns:a16="http://schemas.microsoft.com/office/drawing/2014/main" id="{DDE68157-245C-46A4-95C9-FE5D9EF14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383947"/>
              </p:ext>
            </p:extLst>
          </p:nvPr>
        </p:nvGraphicFramePr>
        <p:xfrm>
          <a:off x="677863" y="1206631"/>
          <a:ext cx="4290063" cy="5411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urinio vietos rezervavimo ženklas 5">
            <a:extLst>
              <a:ext uri="{FF2B5EF4-FFF2-40B4-BE49-F238E27FC236}">
                <a16:creationId xmlns:a16="http://schemas.microsoft.com/office/drawing/2014/main" id="{AC9F3D30-6176-4074-84D5-2B71C1779A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728018"/>
              </p:ext>
            </p:extLst>
          </p:nvPr>
        </p:nvGraphicFramePr>
        <p:xfrm>
          <a:off x="4882146" y="1206630"/>
          <a:ext cx="4290063" cy="5411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0599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BA6FA52-FD64-4E75-AC32-B925B0882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82A0E5A-210E-4389-8C42-213845891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„flamingo“ pratimą, per 1 min ant </a:t>
            </a:r>
            <a:r>
              <a:rPr lang="lt-LT" dirty="0" err="1"/>
              <a:t>buomelio</a:t>
            </a:r>
            <a:r>
              <a:rPr lang="lt-LT" dirty="0"/>
              <a:t> vidutiniškai užlipo 6 kartus. Šį testą atliko 161 berniukas (96,4 proc.). Berniukai pagal „flamingo“ pratimo atlikimą zonose pasiskirstė taip: 145 berniukai (90,1 proc.) pateko į žaliąją zoną, 23 berniukai (9,9 proc.) pateko į geltonąją zoną, o į  raudonąją zoną patekusių berniukų nėra.</a:t>
            </a:r>
          </a:p>
          <a:p>
            <a:endParaRPr lang="lt-LT" dirty="0"/>
          </a:p>
          <a:p>
            <a:r>
              <a:rPr lang="lt-LT" dirty="0"/>
              <a:t>Mergaitės, atlikdamos „flamingo“ pratimą, per 1 min ant </a:t>
            </a:r>
            <a:r>
              <a:rPr lang="lt-LT" dirty="0" err="1"/>
              <a:t>buomelio</a:t>
            </a:r>
            <a:r>
              <a:rPr lang="lt-LT" dirty="0"/>
              <a:t> vidutiniškai užlipo 5 kartus. Šį testą atliko 158 mergaitės (90,3 proc.). Mergaitės pagal „flamingo“ pratimo atlikimą zonose pasiskirstė taip: 143 mergaitės (90,5 proc.) pateko į žaliąją zoną, 15 mergaičių (9,5 proc.) pateko į geltonąją zoną, o į  raudonąją zoną patekusių mergaičių nėra.</a:t>
            </a:r>
          </a:p>
        </p:txBody>
      </p:sp>
    </p:spTree>
    <p:extLst>
      <p:ext uri="{BB962C8B-B14F-4D97-AF65-F5344CB8AC3E}">
        <p14:creationId xmlns:p14="http://schemas.microsoft.com/office/powerpoint/2010/main" val="2237435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5914F38-7CC0-9E7F-D41E-0E39E9E71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5410"/>
            <a:ext cx="8596668" cy="1091953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sėstis ir siekti (cm) testo rezultatų pasiskirstymas pagal zonas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AE54A8CD-4AA7-4D60-B231-E1B997FA28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604668"/>
              </p:ext>
            </p:extLst>
          </p:nvPr>
        </p:nvGraphicFramePr>
        <p:xfrm>
          <a:off x="677863" y="1295400"/>
          <a:ext cx="4252356" cy="5380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AE178E44-779A-44F2-B5C7-680849B721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379654"/>
              </p:ext>
            </p:extLst>
          </p:nvPr>
        </p:nvGraphicFramePr>
        <p:xfrm>
          <a:off x="4781478" y="1295400"/>
          <a:ext cx="4252356" cy="5380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6113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ECD67A9-CDB1-4898-9269-F81066E83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BFDA3EB-457D-4387-B986-B79876D23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85756"/>
            <a:ext cx="8596668" cy="3880773"/>
          </a:xfrm>
        </p:spPr>
        <p:txBody>
          <a:bodyPr/>
          <a:lstStyle/>
          <a:p>
            <a:r>
              <a:rPr lang="lt-LT" dirty="0"/>
              <a:t>Berniukai, atlikdami „sėstis ir siekti“ pratimą, atsisėdę vidutiniškai pasiekė 21,4 cm. Šį testą atliko 162 berniukai (97 proc.). Berniukai pagal „sėstis ir siekti“ pratimo atlikimą zonose pasiskirstė taip: 140 berniukų (86,4 proc.) pateko į žaliąją zoną, 22 berniukai (13,6 proc.) pateko į geltonąją zoną, o į  raudonąją zoną patekusių berniukų nėra.</a:t>
            </a:r>
          </a:p>
          <a:p>
            <a:endParaRPr lang="lt-LT" dirty="0"/>
          </a:p>
          <a:p>
            <a:r>
              <a:rPr lang="lt-LT" dirty="0"/>
              <a:t>Mergaitės, atlikdamos „ sėstis ir siekti“ pratimą atsisėdę vidutiniškai pasiekė 27,8 cm. Šį testą atliko 165 mergaitės (98,8 proc.). Mergaitės pagal „ sėstis ir siekti“ pratimo atlikimą zonose pasiskirstė taip: 136 mergaitės (82,4 proc.) pateko į žaliąją zoną, 29 mergaitės (17,6 proc.) pateko į geltonąją zoną, o į  raudonąją zoną patekusių mergaičių nėra.</a:t>
            </a:r>
          </a:p>
          <a:p>
            <a:pPr marL="0" indent="0">
              <a:buNone/>
            </a:pP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53971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4C6F4AA-CF34-97CC-7622-32E5B0BAC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0770"/>
            <a:ext cx="9122274" cy="1311215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šuolis į tolį iš vietos (cm) testo rezultatų pasiskirstymas pagal zonas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225140D0-8DC2-4F98-8B15-D811E45473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38825"/>
              </p:ext>
            </p:extLst>
          </p:nvPr>
        </p:nvGraphicFramePr>
        <p:xfrm>
          <a:off x="677863" y="1276350"/>
          <a:ext cx="4308916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5290D7EA-7037-4204-98C9-D44658BB8B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239023"/>
              </p:ext>
            </p:extLst>
          </p:nvPr>
        </p:nvGraphicFramePr>
        <p:xfrm>
          <a:off x="5050765" y="1276350"/>
          <a:ext cx="4308916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1998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7937284-E4CB-40B7-8982-6EA53480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41F2418-0568-4931-9AB7-0EE3C370F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407943" cy="3880773"/>
          </a:xfrm>
        </p:spPr>
        <p:txBody>
          <a:bodyPr/>
          <a:lstStyle/>
          <a:p>
            <a:r>
              <a:rPr lang="lt-LT" dirty="0"/>
              <a:t>Berniukai, atlikdami „šuolis į tolį iš vietos“ pratimą, vidutiniškai nušoko 166,1 cm. Šį testą atliko 162 berniukai (97 proc.). Berniukai pagal „šuolis į tolį iš vietos“ pratimo atlikimą zonose pasiskirstė taip: 67 berniukai (41,4 proc.) pateko į žaliąją zoną, 74 berniukai (45,7 proc.) pateko į geltonąją zoną ir 21 berniukas (12,9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„šuolis į tolį iš vietos“ pratimą, vidutiniškai nušoko 155,7 cm. Šį testą atliko 165 mergaitės (98,8 proc.). Mergaitės pagal „šuolis į tolį iš vietos“ pratimo atlikimą zonose pasiskirstė taip: 78 mergaitės (47,3 proc.) pateko į žaliąją zoną, 63 mergaitės (48,2 proc.) pateko į geltonąją zoną ir 24 mergaitės (14,5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7122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BC78A66-94BE-49AD-B248-A8CD5774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FIZINIO PAJĖGUMO TESTAVIMAS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DC90FCE-3D85-4B41-96D6-3B87493FB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lt-LT" sz="2400" dirty="0"/>
              <a:t>    Mokinio fizinio pajėgumo testas – užduotis, skirta nustatyti mokinio fizinio pajėgumo lygį. </a:t>
            </a:r>
          </a:p>
          <a:p>
            <a:pPr algn="just"/>
            <a:endParaRPr lang="lt-LT" sz="2400" dirty="0"/>
          </a:p>
          <a:p>
            <a:pPr algn="just"/>
            <a:r>
              <a:rPr lang="lt-LT" sz="2400" dirty="0"/>
              <a:t>    Fizinio pajėgumo testavimas mokykloje atliekamas vadovaujantis Lietuvos Respublikos sveikatos apsaugos ministro 2019 m. spalio 8 d. įsakymu Nr. V1153 „Dėl mokinių, besimokančių pagal pradinio, pagrindinio ir vidurinio ugdymo programas, fizinio pajėgumo nustatymo tvarkos aprašo patvirtinimo“. </a:t>
            </a:r>
          </a:p>
        </p:txBody>
      </p:sp>
    </p:spTree>
    <p:extLst>
      <p:ext uri="{BB962C8B-B14F-4D97-AF65-F5344CB8AC3E}">
        <p14:creationId xmlns:p14="http://schemas.microsoft.com/office/powerpoint/2010/main" val="1399514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DF57A0D-8E7F-0EE1-AE92-17AF73EF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672" y="120650"/>
            <a:ext cx="8943508" cy="1045420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/>
              <a:t>Berniukų ir mergaičių kybojimas sulenktomis rankomis (s) testo rezultatų pasiskirstymas pagal zonas</a:t>
            </a:r>
          </a:p>
        </p:txBody>
      </p:sp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6AC3B38D-0A2F-4041-88A4-1CBFACBEFC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438365"/>
              </p:ext>
            </p:extLst>
          </p:nvPr>
        </p:nvGraphicFramePr>
        <p:xfrm>
          <a:off x="4823422" y="1693732"/>
          <a:ext cx="4308916" cy="5043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9725FC53-2942-4010-8971-3CBC4B67932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 flipV="1">
            <a:off x="176168" y="2114868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lt-LT" dirty="0"/>
          </a:p>
        </p:txBody>
      </p:sp>
      <p:graphicFrame>
        <p:nvGraphicFramePr>
          <p:cNvPr id="7" name="Turinio vietos rezervavimo ženklas 5">
            <a:extLst>
              <a:ext uri="{FF2B5EF4-FFF2-40B4-BE49-F238E27FC236}">
                <a16:creationId xmlns:a16="http://schemas.microsoft.com/office/drawing/2014/main" id="{A7B2A159-FF98-418E-82EE-421B0C855F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9430138"/>
              </p:ext>
            </p:extLst>
          </p:nvPr>
        </p:nvGraphicFramePr>
        <p:xfrm>
          <a:off x="514506" y="1693732"/>
          <a:ext cx="4308916" cy="5008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9278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272FE7E-D77F-4924-8FD0-0A7AE2FE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6B65746-2EBC-4803-B438-3111A0E4C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„kybojimas sulenktomis rankomis“ pratimą, vidutiniškai iškybojo 12,2 s. Šį testą atliko 160 berniukų (95,8 proc.). Berniukai pagal „ kybojimas sulenktomis rankomis“ pratimo atlikimą zonose pasiskirstė taip: 60 berniukų (37,5 proc.) pateko į žaliąją zoną, 77 berniukai (48,1 proc.) pateko į geltonąją zoną ir 23 berniukai (14,4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„kybojimas sulenktomis rankomis“ pratimą, vidutiniškai iškybojo 6,4 s. Šį testą atliko 159 mergaitės (95,21 proc.). Mergaitės pagal „ kybojimas sulenktomis rankomis“ pratimo atlikimą zonose pasiskirstė taip: 55 mergaitės (34,6 proc.) pateko į žaliąją zoną, 89 mergaitės (56 proc.) pateko į geltonąją zoną ir 15 mergaičių (9,43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64027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BE1E57B-C5FE-44BA-8933-DE4F726E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16" y="138024"/>
            <a:ext cx="9437298" cy="1293962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10 x 5 m bėgimo šaudykle (s) testo rezultatų pasiskirstymas pagal zonas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109C33AD-8DDE-4E24-80D5-2B608DDD2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498295"/>
              </p:ext>
            </p:extLst>
          </p:nvPr>
        </p:nvGraphicFramePr>
        <p:xfrm>
          <a:off x="677863" y="1431986"/>
          <a:ext cx="4288420" cy="5212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668CF55C-6F65-444E-ACEB-69567F2278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629312"/>
              </p:ext>
            </p:extLst>
          </p:nvPr>
        </p:nvGraphicFramePr>
        <p:xfrm>
          <a:off x="4966283" y="1431986"/>
          <a:ext cx="4370911" cy="5305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3231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7BE7539-9362-4C11-8E06-F6A27312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FBF6FF3-11DC-477F-A817-F84373BBA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„10 x5 m bėgimas šaudykle (s)“ pratimą, vidutiniškai atliko per 21,5 s. Šį testą atliko 161 berniukai (96,4 proc.). Berniukai pagal „ 10 x5 m bėgimas šaudykle (s)“ pratimo atlikimą zonose pasiskirstė taip: 78 berniukai (48,5 proc.) pateko į žaliąją zoną, 69 berniukai (42,8 proc.) pateko į geltonąją zoną ir 14 berniukų (8,7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„10 x5 m bėgimas šaudykle (s)“ pratimą, vidutiniškai atliko per 22,8 s. Šį testą atliko 147 mergaitės (93,6 proc.). Mergaitės pagal „ 10 x5 m bėgimas šaudykle (s)“ pratimo atlikimą zonose pasiskirstė taip: 73 mergaitės (43,9 proc.) pateko į žaliąją zoną, 74 mergaitės (44,6 proc.) pateko į geltonąją zoną ir 19 mergaičių (11,5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5089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497FC82-9490-46FD-8686-CCD524B6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15" y="120770"/>
            <a:ext cx="9178505" cy="1362973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20 m bėgimo šaudykle (min) testo rezultatų pasiskirstymas pagal zonas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FB40C825-2AC1-4364-AE67-FDCB5FB579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822450"/>
              </p:ext>
            </p:extLst>
          </p:nvPr>
        </p:nvGraphicFramePr>
        <p:xfrm>
          <a:off x="677863" y="1317072"/>
          <a:ext cx="4288420" cy="5293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431D4AA4-2D64-4ED4-BB85-6C61957279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1922834"/>
              </p:ext>
            </p:extLst>
          </p:nvPr>
        </p:nvGraphicFramePr>
        <p:xfrm>
          <a:off x="4966283" y="1431986"/>
          <a:ext cx="4370911" cy="5305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4823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8BD8214-BE6F-47B7-A2C4-BDB6FE1F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5993F04-C0D5-44E4-B1BE-1F842E576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„20 m bėgimo šaudykle (min)“ pratimą, vidutiniškai nubėgo per 4,9 s. Šį testą atliko 161 berniukai (96,4 proc.). Berniukai pagal „ 20 m bėgimo šaudykle (min)“ pratimo atlikimą zonose pasiskirstė taip: 84 berniukai (55,6 proc.) pateko į žaliąją zoną, 52 berniukai (34,3 proc.) pateko į geltonąją zoną ir 15 berniukų (9,9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„20 m bėgimo šaudykle (min)“ pratimą, vidutiniškai nubėgo per 3,1 s. Šį testą atliko 165 mergaitės (98,8 proc.). Mergaitės pagal „ 20 m bėgimo šaudykle (min)“ pratimo atlikimą zonose pasiskirstė taip: 44 mergaitės (26,7 proc.) pateko į žaliąją zoną, 103 mergaitės (62,4 proc.) pateko į geltonąją zoną ir 18 mergaičių (10,9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92132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96A5009-89FD-4ADC-A2A0-B271CF10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1028"/>
          </a:xfrm>
        </p:spPr>
        <p:txBody>
          <a:bodyPr/>
          <a:lstStyle/>
          <a:p>
            <a:r>
              <a:rPr lang="lt-LT" dirty="0"/>
              <a:t>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48AC61D-43FB-49A9-8482-5716B0DB7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6739"/>
            <a:ext cx="8596668" cy="54276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sz="2000" dirty="0"/>
              <a:t>Išanalizavus 2024 metų Klaipėdos Prano Mašioto progimnazijos mokinių, besimokančių pagal pradinio ir pagrindinio ugdymo programas, fizinio pajėgumo nustatymo duomenis, galima pateikti apibendrintą informaciją:</a:t>
            </a:r>
          </a:p>
          <a:p>
            <a:pPr marL="0" indent="0">
              <a:buNone/>
            </a:pPr>
            <a:endParaRPr lang="lt-LT" sz="2000" dirty="0"/>
          </a:p>
          <a:p>
            <a:pPr lvl="1"/>
            <a:r>
              <a:rPr lang="lt-LT" sz="1800" dirty="0"/>
              <a:t>Fizinio pajėgumo nustatyme dalyvavo 591 mokinių. </a:t>
            </a:r>
          </a:p>
          <a:p>
            <a:pPr lvl="1"/>
            <a:endParaRPr lang="lt-LT" sz="1800" dirty="0"/>
          </a:p>
          <a:p>
            <a:pPr lvl="1"/>
            <a:r>
              <a:rPr lang="lt-LT" sz="1800" dirty="0"/>
              <a:t>Fizinio pajėgumo nustatyme nedalyvavo 20 mokinių.</a:t>
            </a:r>
          </a:p>
          <a:p>
            <a:pPr lvl="1"/>
            <a:endParaRPr lang="lt-LT" sz="1800" dirty="0"/>
          </a:p>
          <a:p>
            <a:pPr lvl="1"/>
            <a:r>
              <a:rPr lang="lt-LT" sz="1800" dirty="0"/>
              <a:t>Tiek mergaitės, tiek berniukai besimokantys pagal pradinio ugdymo programą (7-10 metų), geriausiai įvertinti pagal „šuolio iš vietos į tolį“ ir „teniso kamuoliuko metimo“ testo atlikimą, o prasčiausiai – pagal „10 x 5 bėgimo šaudykle“ testą.</a:t>
            </a:r>
          </a:p>
          <a:p>
            <a:pPr lvl="1"/>
            <a:endParaRPr lang="lt-LT" sz="1800" dirty="0"/>
          </a:p>
          <a:p>
            <a:pPr lvl="1"/>
            <a:r>
              <a:rPr lang="lt-LT" sz="1800" dirty="0"/>
              <a:t>Tiek mergaitės, tiek berniukai, besimokantys pagal pagrindinio ugdymo programas (11-14 metų), geriausiai įvertinti pagal „flamingo“ ir „sėstis ir siekti“ testo atlikimą, o prasčiausiai atliko „20 m bėgimo šaudykle (min)“ testą. </a:t>
            </a:r>
          </a:p>
          <a:p>
            <a:pPr lvl="1"/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9032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9FEE3E6-46E3-4264-BF52-883B7B346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REKOMENDACIJOS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43602FE-BA87-45F3-9402-E305C6F17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5853"/>
            <a:ext cx="8596668" cy="4405509"/>
          </a:xfrm>
        </p:spPr>
        <p:txBody>
          <a:bodyPr>
            <a:normAutofit/>
          </a:bodyPr>
          <a:lstStyle/>
          <a:p>
            <a:r>
              <a:rPr lang="lt-LT" dirty="0"/>
              <a:t>• Būtina skatinti mokinių fizinį aktyvumą. Pasaulio sveikatos organizacija (PSO) rekomenduoja 5–17 m. vaikams ir paaugliams kasdien atlikti mažiausiai 60 min. vidutinio ar didelio intensyvumo fizinės veiklos. </a:t>
            </a:r>
          </a:p>
          <a:p>
            <a:endParaRPr lang="lt-LT" dirty="0"/>
          </a:p>
          <a:p>
            <a:r>
              <a:rPr lang="lt-LT" dirty="0"/>
              <a:t>Mokiniams, tėvams (globėjams, rūpintojams) suteikti informacijos apie fizinio pajėgumo rezultatų pasiskirstymą nurodytoms zonoms. </a:t>
            </a:r>
          </a:p>
          <a:p>
            <a:endParaRPr lang="lt-LT" dirty="0"/>
          </a:p>
          <a:p>
            <a:r>
              <a:rPr lang="lt-LT" dirty="0"/>
              <a:t>Mokiniams, kurie nors pagal vieną fizinio pajėgumo testo įvertinimą pateko į sveikatos rizikos (raudonąją) </a:t>
            </a:r>
            <a:r>
              <a:rPr lang="lt-LT"/>
              <a:t>zoną, teikti </a:t>
            </a:r>
            <a:r>
              <a:rPr lang="lt-LT" dirty="0"/>
              <a:t>rekomendacijas (mokiniui bei jo tėvams (globėjams, rūpintojams)) dėl mokinio fizinio pajėgumo gerinimo ugdant atitinkamas fizines ypatybes, bei jo sveikatos būklę.</a:t>
            </a:r>
          </a:p>
        </p:txBody>
      </p:sp>
    </p:spTree>
    <p:extLst>
      <p:ext uri="{BB962C8B-B14F-4D97-AF65-F5344CB8AC3E}">
        <p14:creationId xmlns:p14="http://schemas.microsoft.com/office/powerpoint/2010/main" val="103764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DA5A77E-8CC0-46E1-8876-78BD5377C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FIZINIO PAJĖGUMO TESTAVIMAS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BA03275-9BFD-43B6-A73F-273842DEA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8349"/>
            <a:ext cx="8596668" cy="5343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800" dirty="0"/>
              <a:t>Mokinių fizinio pajėgumo testų rezultatai priskiriami vienai iš šių fizinio pajėgumo zonų: </a:t>
            </a:r>
          </a:p>
          <a:p>
            <a:pPr marL="457200" lvl="1" indent="0">
              <a:buNone/>
            </a:pPr>
            <a:r>
              <a:rPr lang="lt-LT" dirty="0"/>
              <a:t>	</a:t>
            </a:r>
            <a:r>
              <a:rPr lang="lt-LT" sz="2400" dirty="0"/>
              <a:t>1. „Sveikatai palankus fizinis pajėgumas“ (arba žalia spalva), kuri rodo gerą, sveikatai palankų fizinį pajėgumą; </a:t>
            </a:r>
          </a:p>
          <a:p>
            <a:pPr marL="457200" lvl="1" indent="0">
              <a:buNone/>
            </a:pPr>
            <a:r>
              <a:rPr lang="lt-LT" sz="2400" dirty="0"/>
              <a:t>	2. „Reikia tobulėti“ zona (arba geltona spalva), kuri rodo, kad mokiniui reikia tobulinti savo fizines ypatybes siekiant sveikatai palankaus fizinio pajėgumo; </a:t>
            </a:r>
          </a:p>
          <a:p>
            <a:pPr marL="457200" lvl="1" indent="0">
              <a:buNone/>
            </a:pPr>
            <a:r>
              <a:rPr lang="lt-LT" sz="2400" dirty="0"/>
              <a:t>	3. „Sveikatos rizikos zona“ (arba raudona spalva), kuri rodo mokinio sveikatai kylančią riziką dėl jo fizinio pajėgumo lygio. </a:t>
            </a:r>
          </a:p>
        </p:txBody>
      </p:sp>
    </p:spTree>
    <p:extLst>
      <p:ext uri="{BB962C8B-B14F-4D97-AF65-F5344CB8AC3E}">
        <p14:creationId xmlns:p14="http://schemas.microsoft.com/office/powerpoint/2010/main" val="13832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88CB4C0-C9FD-24F1-BB07-842DAD6A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0946"/>
            <a:ext cx="8596668" cy="1163782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/>
              <a:t>PRADINIO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201B99E-2816-4E86-8D41-92206E168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4728"/>
            <a:ext cx="9159393" cy="5250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800" dirty="0"/>
              <a:t>	</a:t>
            </a:r>
            <a:r>
              <a:rPr lang="lt-LT" sz="2800" u="sng" dirty="0"/>
              <a:t>Berniukai</a:t>
            </a:r>
          </a:p>
          <a:p>
            <a:pPr marL="0" indent="0">
              <a:buNone/>
            </a:pPr>
            <a:r>
              <a:rPr lang="lt-LT" sz="2800" dirty="0"/>
              <a:t> Iš viso mokykloje yra 137 pradinių klasių berniukai. Iš jų fizinio pajėgumo testavime dalyvavo 136 mokiniai. 51 vaikas žemiau normos atliko nors vieną testą ir pateko į sveikatos rizikos zoną. </a:t>
            </a:r>
          </a:p>
          <a:p>
            <a:pPr marL="0" indent="0">
              <a:buNone/>
            </a:pPr>
            <a:r>
              <a:rPr lang="lt-LT" sz="2800" dirty="0"/>
              <a:t>	</a:t>
            </a:r>
            <a:r>
              <a:rPr lang="lt-LT" sz="2800" u="sng" dirty="0"/>
              <a:t>Mergaitės</a:t>
            </a:r>
          </a:p>
          <a:p>
            <a:pPr marL="0" indent="0">
              <a:buNone/>
            </a:pPr>
            <a:r>
              <a:rPr lang="lt-LT" sz="2800" dirty="0"/>
              <a:t> Iš viso mokykloje yra 131 pradinių klasių mergaitė. Iš jų fizinio pajėgumo testavime dalyvavo 125 mokinės. 46 vaikai žemiau normos atliko nors vieną testą ir pateko į sveikatos rizikos zoną.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90877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5D1871B-4A8B-DD5E-C063-89A139122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0110"/>
            <a:ext cx="8596668" cy="1427018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/>
              <a:t>Berniukų ir mergaičių šuolio iš vietos į tolį (cm) testo rezultatų pasiskirstymas pagal zonas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3177CE6A-46DC-0DCB-C5AF-31F1B4D4BE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439312"/>
              </p:ext>
            </p:extLst>
          </p:nvPr>
        </p:nvGraphicFramePr>
        <p:xfrm>
          <a:off x="491887" y="1759975"/>
          <a:ext cx="4482964" cy="4829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49E82BF9-A1A4-2FB5-66BA-8DC7460BF8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5646833"/>
              </p:ext>
            </p:extLst>
          </p:nvPr>
        </p:nvGraphicFramePr>
        <p:xfrm>
          <a:off x="4974851" y="1759975"/>
          <a:ext cx="4893713" cy="4917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564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EDB6833-FC32-4C69-AB71-B88EC8D2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D7DE203-8272-4961-AFA9-A00A617DC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„šuolis į tolį iš vietos“ pratimą, vidutiniškai nušoko 129,9 cm. Šį testą atliko 133 berniukai (97,1 proc.). Berniukai pagal „šuolis į tolį iš vietos“ pratimo atlikimą zonose pasiskirstė taip: 75 berniukai ( 56,4 proc.) pateko į žaliąją zoną, 32 berniukai (24,1 proc.) pateko į geltonąją zoną ir 26 berniukas (19,5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„šuolis į tolį iš vietos“ pratimą, vidutiniškai nušoko 122,7 cm. Šį testą atliko 124 mergaitės (94,7 proc.). Mergaitės pagal „šuolis į tolį iš vietos“ pratimo atlikimą zonose pasiskirstė taip: 86 mergaitės (69,4 proc.) pateko į žaliąją zoną, 35 mergaitės (28,2 proc.) pateko į geltonąją zoną ir 3 mergaitės (2,4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6261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79AF3C9-08EC-5692-302B-48B01A813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33" y="255181"/>
            <a:ext cx="9101469" cy="1339703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teniso kamuoliuko metimo (m) testo rezultatų pasiskirstymas pagal zonas</a:t>
            </a:r>
          </a:p>
        </p:txBody>
      </p:sp>
      <p:graphicFrame>
        <p:nvGraphicFramePr>
          <p:cNvPr id="4" name="Turinio vietos rezervavimo ženklas 6">
            <a:extLst>
              <a:ext uri="{FF2B5EF4-FFF2-40B4-BE49-F238E27FC236}">
                <a16:creationId xmlns:a16="http://schemas.microsoft.com/office/drawing/2014/main" id="{EB0FD46D-DDBC-1F7D-284B-DAA5F57F15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120244"/>
              </p:ext>
            </p:extLst>
          </p:nvPr>
        </p:nvGraphicFramePr>
        <p:xfrm>
          <a:off x="5048654" y="1507788"/>
          <a:ext cx="4520647" cy="5207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6">
            <a:extLst>
              <a:ext uri="{FF2B5EF4-FFF2-40B4-BE49-F238E27FC236}">
                <a16:creationId xmlns:a16="http://schemas.microsoft.com/office/drawing/2014/main" id="{B62EDAA9-DFA3-862E-5093-68685BA7BD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177198"/>
              </p:ext>
            </p:extLst>
          </p:nvPr>
        </p:nvGraphicFramePr>
        <p:xfrm>
          <a:off x="467832" y="1507787"/>
          <a:ext cx="4566837" cy="4981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103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AD9DF26-39A0-40E9-A3A2-B0100837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PAGRINDINIO UGDYMO MOKINIŲ FIZINIO PAJĖGUMO TESTŲ APIBENDRINIMAS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1926553-EA07-484C-B0B4-89BBDDA13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Berniukai, atlikdami „teniso kamuoliuko metimas (m)“ pratimą, vidutiniškai numetė 14,8 m. Šį testą atliko 133 berniukas (97,1 proc.). Berniukai pagal „teniso kamuoliuko metimas (m)“ pratimo atlikimą zonose pasiskirstė taip: 91 berniukas (68,4 proc.) pateko į žaliąją zoną, 36 berniukai (27,1 proc.) pateko į geltonąją zoną ir 6 berniukas (4,5 proc.) pateko į raudonąją zoną.</a:t>
            </a:r>
          </a:p>
          <a:p>
            <a:endParaRPr lang="lt-LT" dirty="0"/>
          </a:p>
          <a:p>
            <a:r>
              <a:rPr lang="lt-LT" dirty="0"/>
              <a:t>Mergaitės, atlikdamos „teniso kamuoliuko metimas (m)“ pratimą, vidutiniškai numetė 10,2 m. Šį testą atliko 122 mergaitės (93,1 proc.). Mergaitės pagal „teniso kamuoliuko metimas (m)“ pratimo atlikimą zonose pasiskirstė taip: 71 mergaitės (58,2 proc.) pateko į žaliąją zoną, 44 mergaitės (36,1 proc.) pateko į geltonąją zoną ir 7 mergaitės (5,7 proc.) pateko į raudonąją zoną.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33434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69287FC-5A23-83CE-D8EE-515CCDB9D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2772"/>
            <a:ext cx="8806908" cy="1127051"/>
          </a:xfrm>
        </p:spPr>
        <p:txBody>
          <a:bodyPr>
            <a:normAutofit fontScale="90000"/>
          </a:bodyPr>
          <a:lstStyle/>
          <a:p>
            <a:r>
              <a:rPr lang="lt-LT" dirty="0"/>
              <a:t>Berniukų ir mergaičių 10x5 bėgimo šaudykle (s) testo rezultatų pasiskirstymas pagal zonas </a:t>
            </a:r>
          </a:p>
        </p:txBody>
      </p:sp>
      <p:graphicFrame>
        <p:nvGraphicFramePr>
          <p:cNvPr id="4" name="Turinio vietos rezervavimo ženklas 5">
            <a:extLst>
              <a:ext uri="{FF2B5EF4-FFF2-40B4-BE49-F238E27FC236}">
                <a16:creationId xmlns:a16="http://schemas.microsoft.com/office/drawing/2014/main" id="{177EFCC0-6609-11D8-2770-58C6498B13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277075"/>
              </p:ext>
            </p:extLst>
          </p:nvPr>
        </p:nvGraphicFramePr>
        <p:xfrm>
          <a:off x="677863" y="1720644"/>
          <a:ext cx="4275974" cy="4891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urinio vietos rezervavimo ženklas 5">
            <a:extLst>
              <a:ext uri="{FF2B5EF4-FFF2-40B4-BE49-F238E27FC236}">
                <a16:creationId xmlns:a16="http://schemas.microsoft.com/office/drawing/2014/main" id="{33BBF8FD-BDAD-E7DC-EBC2-81CFD22F5C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982828"/>
              </p:ext>
            </p:extLst>
          </p:nvPr>
        </p:nvGraphicFramePr>
        <p:xfrm>
          <a:off x="5092469" y="1720644"/>
          <a:ext cx="4275974" cy="5037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8620664"/>
      </p:ext>
    </p:extLst>
  </p:cSld>
  <p:clrMapOvr>
    <a:masterClrMapping/>
  </p:clrMapOvr>
</p:sld>
</file>

<file path=ppt/theme/theme1.xml><?xml version="1.0" encoding="utf-8"?>
<a:theme xmlns:a="http://schemas.openxmlformats.org/drawingml/2006/main" name="Briauno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1468</TotalTime>
  <Words>2630</Words>
  <Application>Microsoft Office PowerPoint</Application>
  <PresentationFormat>Plačiaekranė</PresentationFormat>
  <Paragraphs>130</Paragraphs>
  <Slides>27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Briaunota</vt:lpstr>
      <vt:lpstr>Klaipėdos Prano Mašioto progimnazijos mokinių, besimokančių pagal pradinio ir pagrindinio ugdymo programas, fizinio pajėgumo nustatymo 2024 m. duomenų analizė</vt:lpstr>
      <vt:lpstr>FIZINIO PAJĖGUMO TESTAVIMAS</vt:lpstr>
      <vt:lpstr>FIZINIO PAJĖGUMO TESTAVIMAS</vt:lpstr>
      <vt:lpstr>PRADINIO UGDYMO MOKINIŲ FIZINIO PAJĖGUMO TESTŲ APIBENDRINIMAS</vt:lpstr>
      <vt:lpstr>Berniukų ir mergaičių šuolio iš vietos į tolį (cm) testo rezultatų pasiskirstymas pagal zonas</vt:lpstr>
      <vt:lpstr>PAGRINDINIO UGDYMO MOKINIŲ FIZINIO PAJĖGUMO TESTŲ APIBENDRINIMAS</vt:lpstr>
      <vt:lpstr>Berniukų ir mergaičių teniso kamuoliuko metimo (m) testo rezultatų pasiskirstymas pagal zonas</vt:lpstr>
      <vt:lpstr>PAGRINDINIO UGDYMO MOKINIŲ FIZINIO PAJĖGUMO TESTŲ APIBENDRINIMAS</vt:lpstr>
      <vt:lpstr>Berniukų ir mergaičių 10x5 bėgimo šaudykle (s) testo rezultatų pasiskirstymas pagal zonas </vt:lpstr>
      <vt:lpstr>PAGRINDINIO UGDYMO MOKINIŲ FIZINIO PAJĖGUMO TESTŲ APIBENDRINIMAS</vt:lpstr>
      <vt:lpstr>Berniukų ir mergaičių 6 min. bėgimo (m) testo rezultatų pasiskirstymas pagal zonas</vt:lpstr>
      <vt:lpstr>PAGRINDINIO UGDYMO MOKINIŲ FIZINIO PAJĖGUMO TESTŲ APIBENDRINIMAS</vt:lpstr>
      <vt:lpstr>SVEIKATOS RIZIKOS ZONA PAGRINDINIS UGDYMAS</vt:lpstr>
      <vt:lpstr>Berniukų ir mergaičių „Flamingo“ (užlipimų ant buomelio skaičius/1min) testo rezultatų pasiskirstymas pagal zonas</vt:lpstr>
      <vt:lpstr>PAGRINDINIO UGDYMO MOKINIŲ FIZINIO PAJĖGUMO TESTŲ APIBENDRINIMAS</vt:lpstr>
      <vt:lpstr>Berniukų ir mergaičių sėstis ir siekti (cm) testo rezultatų pasiskirstymas pagal zonas</vt:lpstr>
      <vt:lpstr>PAGRINDINIO UGDYMO MOKINIŲ FIZINIO PAJĖGUMO TESTŲ APIBENDRINIMAS</vt:lpstr>
      <vt:lpstr>Berniukų ir mergaičių šuolis į tolį iš vietos (cm) testo rezultatų pasiskirstymas pagal zonas</vt:lpstr>
      <vt:lpstr>PAGRINDINIO UGDYMO MOKINIŲ FIZINIO PAJĖGUMO TESTŲ APIBENDRINIMAS</vt:lpstr>
      <vt:lpstr>Berniukų ir mergaičių kybojimas sulenktomis rankomis (s) testo rezultatų pasiskirstymas pagal zonas</vt:lpstr>
      <vt:lpstr>PAGRINDINIO UGDYMO MOKINIŲ FIZINIO PAJĖGUMO TESTŲ APIBENDRINIMAS</vt:lpstr>
      <vt:lpstr>Berniukų ir mergaičių 10 x 5 m bėgimo šaudykle (s) testo rezultatų pasiskirstymas pagal zonas</vt:lpstr>
      <vt:lpstr>PAGRINDINIO UGDYMO MOKINIŲ FIZINIO PAJĖGUMO TESTŲ APIBENDRINIMAS</vt:lpstr>
      <vt:lpstr>Berniukų ir mergaičių 20 m bėgimo šaudykle (min) testo rezultatų pasiskirstymas pagal zonas</vt:lpstr>
      <vt:lpstr>PAGRINDINIO UGDYMO MOKINIŲ FIZINIO PAJĖGUMO TESTŲ APIBENDRINIMAS</vt:lpstr>
      <vt:lpstr>Apibendrinimas</vt:lpstr>
      <vt:lpstr>REKOMENDACIJOS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Klaipėdos Prano Mašioto progimnazijos mokinių, besimokančių pagal pradinio ir pagrindinio ugdymo programas, fizinio pajėgumo nustatymo 2023 m. duomenų analizė</dc:title>
  <dc:creator>Darbuotojas</dc:creator>
  <cp:lastModifiedBy>Darbuotojas</cp:lastModifiedBy>
  <cp:revision>94</cp:revision>
  <dcterms:created xsi:type="dcterms:W3CDTF">2023-09-27T06:42:02Z</dcterms:created>
  <dcterms:modified xsi:type="dcterms:W3CDTF">2024-09-24T11:27:01Z</dcterms:modified>
</cp:coreProperties>
</file>