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5" r:id="rId4"/>
  </p:sldMasterIdLst>
  <p:notesMasterIdLst>
    <p:notesMasterId r:id="rId14"/>
  </p:notesMasterIdLst>
  <p:sldIdLst>
    <p:sldId id="256" r:id="rId5"/>
    <p:sldId id="258" r:id="rId6"/>
    <p:sldId id="287" r:id="rId7"/>
    <p:sldId id="259" r:id="rId8"/>
    <p:sldId id="282" r:id="rId9"/>
    <p:sldId id="273" r:id="rId10"/>
    <p:sldId id="261" r:id="rId11"/>
    <p:sldId id="288" r:id="rId12"/>
    <p:sldId id="289" r:id="rId1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utinis stilius 2 – paryškinima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308" autoAdjust="0"/>
    <p:restoredTop sz="94660"/>
  </p:normalViewPr>
  <p:slideViewPr>
    <p:cSldViewPr snapToGrid="0">
      <p:cViewPr varScale="1">
        <p:scale>
          <a:sx n="161" d="100"/>
          <a:sy n="161" d="100"/>
        </p:scale>
        <p:origin x="284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Microsoft%20PowerPoint%20diagrama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499830063"/>
        <c:axId val="499830479"/>
        <c:axId val="0"/>
      </c:bar3DChart>
      <c:catAx>
        <c:axId val="49983006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99830479"/>
        <c:crosses val="autoZero"/>
        <c:auto val="1"/>
        <c:lblAlgn val="ctr"/>
        <c:lblOffset val="100"/>
        <c:noMultiLvlLbl val="0"/>
      </c:catAx>
      <c:valAx>
        <c:axId val="499830479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49983006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0294896025412405E-2"/>
                  <c:y val="-3.2407407407407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288-45F7-8B87-21D5C25598B2}"/>
                </c:ext>
              </c:extLst>
            </c:dLbl>
            <c:dLbl>
              <c:idx val="1"/>
              <c:layout>
                <c:manualLayout>
                  <c:x val="2.6383364833036129E-2"/>
                  <c:y val="-4.6296296296296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288-45F7-8B87-21D5C25598B2}"/>
                </c:ext>
              </c:extLst>
            </c:dLbl>
            <c:dLbl>
              <c:idx val="2"/>
              <c:layout>
                <c:manualLayout>
                  <c:x val="1.0147448012706055E-2"/>
                  <c:y val="4.62962962962962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288-45F7-8B87-21D5C25598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Lapas1!$B$5:$B$7</c:f>
              <c:strCache>
                <c:ptCount val="3"/>
                <c:pt idx="0">
                  <c:v>Matematikos patikrinime dalyvavo </c:v>
                </c:pt>
                <c:pt idx="1">
                  <c:v>Skaitymo patikrinime dalyvavo</c:v>
                </c:pt>
                <c:pt idx="2">
                  <c:v>Iš viso mokinių </c:v>
                </c:pt>
              </c:strCache>
            </c:strRef>
          </c:cat>
          <c:val>
            <c:numRef>
              <c:f>Lapas1!$C$5:$C$7</c:f>
              <c:numCache>
                <c:formatCode>General</c:formatCode>
                <c:ptCount val="3"/>
                <c:pt idx="0">
                  <c:v>59</c:v>
                </c:pt>
                <c:pt idx="1">
                  <c:v>56</c:v>
                </c:pt>
                <c:pt idx="2">
                  <c:v>59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288-45F7-8B87-21D5C25598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9097695"/>
        <c:axId val="71409087"/>
        <c:axId val="0"/>
      </c:bar3DChart>
      <c:catAx>
        <c:axId val="6909769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1409087"/>
        <c:crosses val="autoZero"/>
        <c:auto val="1"/>
        <c:lblAlgn val="ctr"/>
        <c:lblOffset val="100"/>
        <c:noMultiLvlLbl val="0"/>
      </c:catAx>
      <c:valAx>
        <c:axId val="7140908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909769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2.211989914254916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8EB-45A4-A6E0-18413B2059EC}"/>
                </c:ext>
              </c:extLst>
            </c:dLbl>
            <c:dLbl>
              <c:idx val="1"/>
              <c:layout>
                <c:manualLayout>
                  <c:x val="3.2682043828149668E-2"/>
                  <c:y val="9.25925925925925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8EB-45A4-A6E0-18413B2059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Lapas1!$B$28:$B$29</c:f>
              <c:strCache>
                <c:ptCount val="2"/>
                <c:pt idx="0">
                  <c:v>Matematikos  </c:v>
                </c:pt>
                <c:pt idx="1">
                  <c:v>Skaitymo</c:v>
                </c:pt>
              </c:strCache>
            </c:strRef>
          </c:cat>
          <c:val>
            <c:numRef>
              <c:f>Lapas1!$C$28:$C$29</c:f>
              <c:numCache>
                <c:formatCode>General</c:formatCode>
                <c:ptCount val="2"/>
                <c:pt idx="0">
                  <c:v>78.3</c:v>
                </c:pt>
                <c:pt idx="1">
                  <c:v>79.8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EB-45A4-A6E0-18413B2059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69114015"/>
        <c:axId val="72097311"/>
        <c:axId val="0"/>
      </c:bar3DChart>
      <c:catAx>
        <c:axId val="6911401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72097311"/>
        <c:crosses val="autoZero"/>
        <c:auto val="1"/>
        <c:lblAlgn val="ctr"/>
        <c:lblOffset val="100"/>
        <c:noMultiLvlLbl val="0"/>
      </c:catAx>
      <c:valAx>
        <c:axId val="720973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691140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2432415822474952"/>
          <c:y val="0.20025739759705322"/>
          <c:w val="0.75263642734393499"/>
          <c:h val="0.706566382109413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Lapas1!$B$69</c:f>
              <c:strCache>
                <c:ptCount val="1"/>
                <c:pt idx="0">
                  <c:v>šalies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1.808649683617769E-2"/>
                  <c:y val="3.6597039539382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B98-41AB-BAFA-B3DD350B4184}"/>
                </c:ext>
              </c:extLst>
            </c:dLbl>
            <c:dLbl>
              <c:idx val="3"/>
              <c:layout>
                <c:manualLayout>
                  <c:x val="0"/>
                  <c:y val="6.27766136667878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B98-41AB-BAFA-B3DD350B4184}"/>
                </c:ext>
              </c:extLst>
            </c:dLbl>
            <c:dLbl>
              <c:idx val="4"/>
              <c:layout>
                <c:manualLayout>
                  <c:x val="8.3476139243896796E-3"/>
                  <c:y val="-1.141392975759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B98-41AB-BAFA-B3DD350B41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Lapas1!$C$68:$G$68</c:f>
              <c:strCache>
                <c:ptCount val="5"/>
                <c:pt idx="0">
                  <c:v>Nepasiektas patenkinamas lygis</c:v>
                </c:pt>
                <c:pt idx="1">
                  <c:v>Slenkstinis</c:v>
                </c:pt>
                <c:pt idx="2">
                  <c:v>Patenkinamas lygis</c:v>
                </c:pt>
                <c:pt idx="3">
                  <c:v>Pagrindinis lygis</c:v>
                </c:pt>
                <c:pt idx="4">
                  <c:v>Aukštesnysis lygis</c:v>
                </c:pt>
              </c:strCache>
            </c:strRef>
          </c:cat>
          <c:val>
            <c:numRef>
              <c:f>Lapas1!$C$69:$G$69</c:f>
              <c:numCache>
                <c:formatCode>General</c:formatCode>
                <c:ptCount val="5"/>
                <c:pt idx="0">
                  <c:v>4.8</c:v>
                </c:pt>
                <c:pt idx="2">
                  <c:v>13</c:v>
                </c:pt>
                <c:pt idx="3">
                  <c:v>56.4</c:v>
                </c:pt>
                <c:pt idx="4">
                  <c:v>28.5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98-41AB-BAFA-B3DD350B4184}"/>
            </c:ext>
          </c:extLst>
        </c:ser>
        <c:ser>
          <c:idx val="1"/>
          <c:order val="1"/>
          <c:tx>
            <c:strRef>
              <c:f>Lapas1!$B$70</c:f>
              <c:strCache>
                <c:ptCount val="1"/>
                <c:pt idx="0">
                  <c:v>mokyklos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1.5303958861381079E-2"/>
                  <c:y val="-1.1413929757597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B98-41AB-BAFA-B3DD350B4184}"/>
                </c:ext>
              </c:extLst>
            </c:dLbl>
            <c:dLbl>
              <c:idx val="3"/>
              <c:layout>
                <c:manualLayout>
                  <c:x val="4.1738069621948398E-3"/>
                  <c:y val="-2.85348243939944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B98-41AB-BAFA-B3DD350B4184}"/>
                </c:ext>
              </c:extLst>
            </c:dLbl>
            <c:dLbl>
              <c:idx val="4"/>
              <c:layout>
                <c:manualLayout>
                  <c:x val="6.9563449369913991E-3"/>
                  <c:y val="-8.56044731819834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B98-41AB-BAFA-B3DD350B418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Lapas1!$C$68:$G$68</c:f>
              <c:strCache>
                <c:ptCount val="5"/>
                <c:pt idx="0">
                  <c:v>Nepasiektas patenkinamas lygis</c:v>
                </c:pt>
                <c:pt idx="1">
                  <c:v>Slenkstinis</c:v>
                </c:pt>
                <c:pt idx="2">
                  <c:v>Patenkinamas lygis</c:v>
                </c:pt>
                <c:pt idx="3">
                  <c:v>Pagrindinis lygis</c:v>
                </c:pt>
                <c:pt idx="4">
                  <c:v>Aukštesnysis lygis</c:v>
                </c:pt>
              </c:strCache>
            </c:strRef>
          </c:cat>
          <c:val>
            <c:numRef>
              <c:f>Lapas1!$C$70:$G$70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8.9</c:v>
                </c:pt>
                <c:pt idx="3">
                  <c:v>66.099999999999994</c:v>
                </c:pt>
                <c:pt idx="4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98-41AB-BAFA-B3DD350B418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539431087"/>
        <c:axId val="1539427247"/>
        <c:axId val="0"/>
      </c:bar3DChart>
      <c:catAx>
        <c:axId val="153943108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427247"/>
        <c:crosses val="autoZero"/>
        <c:auto val="1"/>
        <c:lblAlgn val="ctr"/>
        <c:lblOffset val="100"/>
        <c:noMultiLvlLbl val="0"/>
      </c:catAx>
      <c:valAx>
        <c:axId val="1539427247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394310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Lapas1!$B$62</c:f>
              <c:strCache>
                <c:ptCount val="1"/>
                <c:pt idx="0">
                  <c:v>šalies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3.2407407407407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550-4001-AD69-B0B84A48BF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Lapas1!$C$61:$G$61</c:f>
              <c:strCache>
                <c:ptCount val="5"/>
                <c:pt idx="0">
                  <c:v>Nepasiektas patenkinamas lygis</c:v>
                </c:pt>
                <c:pt idx="1">
                  <c:v>Slenkstinis</c:v>
                </c:pt>
                <c:pt idx="2">
                  <c:v>Patenkinamas lygis</c:v>
                </c:pt>
                <c:pt idx="3">
                  <c:v>Pagrindinis lygis</c:v>
                </c:pt>
                <c:pt idx="4">
                  <c:v>Aukštesnysis lygis</c:v>
                </c:pt>
              </c:strCache>
            </c:strRef>
          </c:cat>
          <c:val>
            <c:numRef>
              <c:f>Lapas1!$C$62:$G$62</c:f>
              <c:numCache>
                <c:formatCode>General</c:formatCode>
                <c:ptCount val="5"/>
                <c:pt idx="0">
                  <c:v>2.6</c:v>
                </c:pt>
                <c:pt idx="1">
                  <c:v>0.1</c:v>
                </c:pt>
                <c:pt idx="2">
                  <c:v>7.8</c:v>
                </c:pt>
                <c:pt idx="3">
                  <c:v>69.599999999999994</c:v>
                </c:pt>
                <c:pt idx="4">
                  <c:v>19.899999999999999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550-4001-AD69-B0B84A48BF9B}"/>
            </c:ext>
          </c:extLst>
        </c:ser>
        <c:ser>
          <c:idx val="1"/>
          <c:order val="1"/>
          <c:tx>
            <c:strRef>
              <c:f>Lapas1!$B$63</c:f>
              <c:strCache>
                <c:ptCount val="1"/>
                <c:pt idx="0">
                  <c:v>mokyklos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1"/>
              <c:layout>
                <c:manualLayout>
                  <c:x val="2.9345746969415649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550-4001-AD69-B0B84A48BF9B}"/>
                </c:ext>
              </c:extLst>
            </c:dLbl>
            <c:dLbl>
              <c:idx val="2"/>
              <c:layout>
                <c:manualLayout>
                  <c:x val="1.4672873484708039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550-4001-AD69-B0B84A48BF9B}"/>
                </c:ext>
              </c:extLst>
            </c:dLbl>
            <c:dLbl>
              <c:idx val="3"/>
              <c:layout>
                <c:manualLayout>
                  <c:x val="-1.0759982921878369E-16"/>
                  <c:y val="-6.018518518518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550-4001-AD69-B0B84A48BF9B}"/>
                </c:ext>
              </c:extLst>
            </c:dLbl>
            <c:dLbl>
              <c:idx val="4"/>
              <c:layout>
                <c:manualLayout>
                  <c:x val="1.0271011439295666E-2"/>
                  <c:y val="-6.4814814814814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550-4001-AD69-B0B84A48BF9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Lapas1!$C$61:$G$61</c:f>
              <c:strCache>
                <c:ptCount val="5"/>
                <c:pt idx="0">
                  <c:v>Nepasiektas patenkinamas lygis</c:v>
                </c:pt>
                <c:pt idx="1">
                  <c:v>Slenkstinis</c:v>
                </c:pt>
                <c:pt idx="2">
                  <c:v>Patenkinamas lygis</c:v>
                </c:pt>
                <c:pt idx="3">
                  <c:v>Pagrindinis lygis</c:v>
                </c:pt>
                <c:pt idx="4">
                  <c:v>Aukštesnysis lygis</c:v>
                </c:pt>
              </c:strCache>
            </c:strRef>
          </c:cat>
          <c:val>
            <c:numRef>
              <c:f>Lapas1!$C$63:$G$63</c:f>
              <c:numCache>
                <c:formatCode>General</c:formatCode>
                <c:ptCount val="5"/>
                <c:pt idx="0">
                  <c:v>0</c:v>
                </c:pt>
                <c:pt idx="1">
                  <c:v>1.7</c:v>
                </c:pt>
                <c:pt idx="2">
                  <c:v>5.0999999999999996</c:v>
                </c:pt>
                <c:pt idx="3">
                  <c:v>72.099999999999994</c:v>
                </c:pt>
                <c:pt idx="4">
                  <c:v>20.3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50-4001-AD69-B0B84A48BF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84720703"/>
        <c:axId val="1484714463"/>
        <c:axId val="0"/>
      </c:bar3DChart>
      <c:catAx>
        <c:axId val="1484720703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4714463"/>
        <c:crosses val="autoZero"/>
        <c:auto val="1"/>
        <c:lblAlgn val="ctr"/>
        <c:lblOffset val="100"/>
        <c:noMultiLvlLbl val="0"/>
      </c:catAx>
      <c:valAx>
        <c:axId val="148471446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8472070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5743267692828142"/>
          <c:y val="0.8524300087489064"/>
          <c:w val="0.22318018242425444"/>
          <c:h val="0.1059033245844269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48378324584426946"/>
          <c:y val="7.407407407407407E-2"/>
          <c:w val="0.48688342082239722"/>
          <c:h val="0.84204505686789155"/>
        </c:manualLayout>
      </c:layout>
      <c:bar3D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4.059993878175696E-2"/>
                      <c:h val="8.17129629629629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B074-4D1D-957E-2D3EBA4C28E7}"/>
                </c:ext>
              </c:extLst>
            </c:dLbl>
            <c:dLbl>
              <c:idx val="1"/>
              <c:layout>
                <c:manualLayout>
                  <c:x val="1.1019283746556474E-2"/>
                  <c:y val="1.8226888305628463E-7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lt-LT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2234465870829508E-2"/>
                      <c:h val="6.7824074074074064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B074-4D1D-957E-2D3EBA4C28E7}"/>
                </c:ext>
              </c:extLst>
            </c:dLbl>
            <c:dLbl>
              <c:idx val="2"/>
              <c:layout>
                <c:manualLayout>
                  <c:x val="2.2038567493112948E-2"/>
                  <c:y val="4.629629629629586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074-4D1D-957E-2D3EBA4C28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Lapas1!$K$5:$K$7</c:f>
              <c:strCache>
                <c:ptCount val="3"/>
                <c:pt idx="0">
                  <c:v>Matematikos patikrinime dalyvavo </c:v>
                </c:pt>
                <c:pt idx="1">
                  <c:v>Skaitymo patikrinime dalyvavo</c:v>
                </c:pt>
                <c:pt idx="2">
                  <c:v>Iš viso mokinių </c:v>
                </c:pt>
              </c:strCache>
            </c:strRef>
          </c:cat>
          <c:val>
            <c:numRef>
              <c:f>Lapas1!$L$5:$L$7</c:f>
              <c:numCache>
                <c:formatCode>General</c:formatCode>
                <c:ptCount val="3"/>
                <c:pt idx="0">
                  <c:v>90</c:v>
                </c:pt>
                <c:pt idx="1">
                  <c:v>89</c:v>
                </c:pt>
                <c:pt idx="2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4-4D1D-957E-2D3EBA4C28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0205727"/>
        <c:axId val="1087276351"/>
        <c:axId val="0"/>
      </c:bar3DChart>
      <c:catAx>
        <c:axId val="130205727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87276351"/>
        <c:crosses val="autoZero"/>
        <c:auto val="1"/>
        <c:lblAlgn val="ctr"/>
        <c:lblOffset val="100"/>
        <c:noMultiLvlLbl val="0"/>
      </c:catAx>
      <c:valAx>
        <c:axId val="10872763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3020572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21728768444580471"/>
          <c:y val="0.10666666666666667"/>
          <c:w val="0.75849558999471356"/>
          <c:h val="0.77201154855643039"/>
        </c:manualLayout>
      </c:layout>
      <c:bar3DChart>
        <c:barDir val="bar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08264784"/>
        <c:axId val="55385568"/>
        <c:axId val="0"/>
      </c:bar3DChart>
      <c:catAx>
        <c:axId val="108264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55385568"/>
        <c:crosses val="autoZero"/>
        <c:auto val="1"/>
        <c:lblAlgn val="ctr"/>
        <c:lblOffset val="100"/>
        <c:noMultiLvlLbl val="0"/>
      </c:catAx>
      <c:valAx>
        <c:axId val="5538556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08264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9777702590976737"/>
          <c:y val="6.4611619843834664E-2"/>
          <c:w val="0.78857619659369871"/>
          <c:h val="0.73102560589746379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Lapas1!$B$62</c:f>
              <c:strCache>
                <c:ptCount val="1"/>
                <c:pt idx="0">
                  <c:v>šalies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2-50BF-41AE-BCD3-D124A948F8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Lapas1!$C$61:$G$61</c:f>
              <c:strCache>
                <c:ptCount val="5"/>
                <c:pt idx="0">
                  <c:v>Nepasiektas patenkinamas lygis</c:v>
                </c:pt>
                <c:pt idx="1">
                  <c:v>Slenkstinis</c:v>
                </c:pt>
                <c:pt idx="2">
                  <c:v>Patenkinamas lygis</c:v>
                </c:pt>
                <c:pt idx="3">
                  <c:v>Pagrindinis lygis</c:v>
                </c:pt>
                <c:pt idx="4">
                  <c:v>Aukštesnysis lygis</c:v>
                </c:pt>
              </c:strCache>
            </c:strRef>
          </c:cat>
          <c:val>
            <c:numRef>
              <c:f>Lapas1!$C$62:$G$62</c:f>
              <c:numCache>
                <c:formatCode>General</c:formatCode>
                <c:ptCount val="5"/>
                <c:pt idx="0">
                  <c:v>13.6</c:v>
                </c:pt>
                <c:pt idx="1">
                  <c:v>0</c:v>
                </c:pt>
                <c:pt idx="2">
                  <c:v>22.8</c:v>
                </c:pt>
                <c:pt idx="3">
                  <c:v>55.8</c:v>
                </c:pt>
                <c:pt idx="4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BF-41AE-BCD3-D124A948F8AB}"/>
            </c:ext>
          </c:extLst>
        </c:ser>
        <c:ser>
          <c:idx val="1"/>
          <c:order val="1"/>
          <c:tx>
            <c:strRef>
              <c:f>Lapas1!$B$63</c:f>
              <c:strCache>
                <c:ptCount val="1"/>
                <c:pt idx="0">
                  <c:v>mokyklos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Lapas1!$C$61:$G$61</c:f>
              <c:strCache>
                <c:ptCount val="5"/>
                <c:pt idx="0">
                  <c:v>Nepasiektas patenkinamas lygis</c:v>
                </c:pt>
                <c:pt idx="1">
                  <c:v>Slenkstinis</c:v>
                </c:pt>
                <c:pt idx="2">
                  <c:v>Patenkinamas lygis</c:v>
                </c:pt>
                <c:pt idx="3">
                  <c:v>Pagrindinis lygis</c:v>
                </c:pt>
                <c:pt idx="4">
                  <c:v>Aukštesnysis lygis</c:v>
                </c:pt>
              </c:strCache>
            </c:strRef>
          </c:cat>
          <c:val>
            <c:numRef>
              <c:f>Lapas1!$C$63:$G$63</c:f>
              <c:numCache>
                <c:formatCode>General</c:formatCode>
                <c:ptCount val="5"/>
                <c:pt idx="0">
                  <c:v>5.6</c:v>
                </c:pt>
                <c:pt idx="1">
                  <c:v>4.4000000000000004</c:v>
                </c:pt>
                <c:pt idx="2">
                  <c:v>12.2</c:v>
                </c:pt>
                <c:pt idx="3">
                  <c:v>65.599999999999994</c:v>
                </c:pt>
                <c:pt idx="4">
                  <c:v>12.2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0BF-41AE-BCD3-D124A948F8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6391632"/>
        <c:axId val="1226403632"/>
        <c:axId val="0"/>
      </c:bar3DChart>
      <c:catAx>
        <c:axId val="12263916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6403632"/>
        <c:crosses val="autoZero"/>
        <c:auto val="1"/>
        <c:lblAlgn val="ctr"/>
        <c:lblOffset val="100"/>
        <c:noMultiLvlLbl val="0"/>
      </c:catAx>
      <c:valAx>
        <c:axId val="1226403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6391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81313076991566913"/>
          <c:y val="2.7523532547649261E-3"/>
          <c:w val="0.13103122654828986"/>
          <c:h val="8.345473752528774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bar"/>
        <c:grouping val="clustered"/>
        <c:varyColors val="0"/>
        <c:ser>
          <c:idx val="0"/>
          <c:order val="0"/>
          <c:tx>
            <c:strRef>
              <c:f>Lapas1!$B$69</c:f>
              <c:strCache>
                <c:ptCount val="1"/>
                <c:pt idx="0">
                  <c:v>šalies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Lapas1!$C$68:$G$68</c:f>
              <c:strCache>
                <c:ptCount val="5"/>
                <c:pt idx="0">
                  <c:v>Nepasiektas patenkinamas lygis</c:v>
                </c:pt>
                <c:pt idx="1">
                  <c:v>Slenkstinis</c:v>
                </c:pt>
                <c:pt idx="2">
                  <c:v>Patenkinamas lygis</c:v>
                </c:pt>
                <c:pt idx="3">
                  <c:v>Pagrindinis lygis</c:v>
                </c:pt>
                <c:pt idx="4">
                  <c:v>Aukštesnysis lygis</c:v>
                </c:pt>
              </c:strCache>
            </c:strRef>
          </c:cat>
          <c:val>
            <c:numRef>
              <c:f>Lapas1!$C$69:$G$69</c:f>
              <c:numCache>
                <c:formatCode>General</c:formatCode>
                <c:ptCount val="5"/>
                <c:pt idx="0">
                  <c:v>2.4</c:v>
                </c:pt>
                <c:pt idx="2">
                  <c:v>6.3</c:v>
                </c:pt>
                <c:pt idx="3">
                  <c:v>70.8</c:v>
                </c:pt>
                <c:pt idx="4">
                  <c:v>20.6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DE-46C8-8579-6E2DB44D3CA3}"/>
            </c:ext>
          </c:extLst>
        </c:ser>
        <c:ser>
          <c:idx val="1"/>
          <c:order val="1"/>
          <c:tx>
            <c:strRef>
              <c:f>Lapas1!$B$70</c:f>
              <c:strCache>
                <c:ptCount val="1"/>
                <c:pt idx="0">
                  <c:v>mokyklos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2"/>
              <c:layout>
                <c:manualLayout>
                  <c:x val="-3.95050729801792E-3"/>
                  <c:y val="-3.57831724901867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3DE-46C8-8579-6E2DB44D3CA3}"/>
                </c:ext>
              </c:extLst>
            </c:dLbl>
            <c:dLbl>
              <c:idx val="4"/>
              <c:layout>
                <c:manualLayout>
                  <c:x val="1.5802029192071486E-2"/>
                  <c:y val="-5.11188178431239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3DE-46C8-8579-6E2DB44D3C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Lapas1!$C$68:$G$68</c:f>
              <c:strCache>
                <c:ptCount val="5"/>
                <c:pt idx="0">
                  <c:v>Nepasiektas patenkinamas lygis</c:v>
                </c:pt>
                <c:pt idx="1">
                  <c:v>Slenkstinis</c:v>
                </c:pt>
                <c:pt idx="2">
                  <c:v>Patenkinamas lygis</c:v>
                </c:pt>
                <c:pt idx="3">
                  <c:v>Pagrindinis lygis</c:v>
                </c:pt>
                <c:pt idx="4">
                  <c:v>Aukštesnysis lygis</c:v>
                </c:pt>
              </c:strCache>
            </c:strRef>
          </c:cat>
          <c:val>
            <c:numRef>
              <c:f>Lapas1!$C$70:$G$70</c:f>
              <c:numCache>
                <c:formatCode>General</c:formatCode>
                <c:ptCount val="5"/>
                <c:pt idx="0">
                  <c:v>0</c:v>
                </c:pt>
                <c:pt idx="1">
                  <c:v>1.1000000000000001</c:v>
                </c:pt>
                <c:pt idx="2">
                  <c:v>3.4</c:v>
                </c:pt>
                <c:pt idx="3">
                  <c:v>80.900000000000006</c:v>
                </c:pt>
                <c:pt idx="4">
                  <c:v>14.6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DE-46C8-8579-6E2DB44D3C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226418512"/>
        <c:axId val="1226426672"/>
        <c:axId val="0"/>
      </c:bar3DChart>
      <c:catAx>
        <c:axId val="12264185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6426672"/>
        <c:crosses val="autoZero"/>
        <c:auto val="1"/>
        <c:lblAlgn val="ctr"/>
        <c:lblOffset val="100"/>
        <c:noMultiLvlLbl val="0"/>
      </c:catAx>
      <c:valAx>
        <c:axId val="12264266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264185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ntraštės vietos rezervavimo ženkla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os vietos rezervavimo ženkla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355EA8-9A5A-48F0-8D48-F6B3AE42EBF8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Skaidrės vaizdo vietos rezervavimo ženkla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Pastabų vietos rezervavimo ženkl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t-LT"/>
              <a:t>Spustelėkite, kad galėtumėte redaguoti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  <a:endParaRPr lang="en-GB"/>
          </a:p>
        </p:txBody>
      </p:sp>
      <p:sp>
        <p:nvSpPr>
          <p:cNvPr id="6" name="Poraštės vietos rezervavimo ženkla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kaidrės numerio vietos rezervavimo ženkla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4D4AB-8B24-4695-A0DA-8FA31C2AA7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081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kaidrės vaizdo vietos rezervavimo ženkla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astabų vietos rezervavimo ženkl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kaidrės numerio vietos rezervavimo ženkla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34D4AB-8B24-4695-A0DA-8FA31C2AA7B9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2518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1058BF-C5E1-4B52-BD8A-FD1AD5779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FCD51F7-3CC3-4BB7-8291-B1789482E8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20447-D6C7-43E1-AE88-1FB66CC9C5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3A76A3-ADC8-4477-8FC1-B9DD55D84908}" type="datetime1">
              <a:rPr lang="en-US" smtClean="0"/>
              <a:t>9/11/2025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17B6-E7FC-473A-8D5F-0E6B838EA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4AF4E0-FDDB-42B9-862C-7BBC501CDA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2231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E922F-6166-4009-A42D-027DC71807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791CF-167D-446D-9F99-6976C986E2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3CA422-E040-4DE1-9DA5-C8D37C116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62538-DC4D-4667-96E5-B3278DDF8B12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813B0B-60E7-494E-91CB-055BC26906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48C554-7C1B-4D8F-9B6B-0449265690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09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EC66EF0-6ED8-49A7-BDAD-E20A143FAE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FCE9CD-90A9-44BA-B293-0662E077D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57DAE0-05C4-460B-B96D-BD183ED030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80548-5C08-4BE3-B63E-F2BB63B0B00C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3CA93-55C9-4AA3-89A0-55490F745B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BFD820-FF26-4325-816F-310C30F80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16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1736C8-0B4F-4655-A630-0B1D2540B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78B888-85E0-4D92-903E-C3FE7E870D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648916-250B-4232-BD7D-571FDE79F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7F49BE-398D-479A-8A7E-5DDBCA61EDCB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8BFB4-647C-4104-B6D4-3346051C36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FA73F-2BE8-4370-AE90-58F4CE51F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23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B1446D-9FAC-4157-A41A-51675C8BE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1709738"/>
            <a:ext cx="10570210" cy="275889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AF8D4A-8F93-4399-9546-64F286400D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4589463"/>
            <a:ext cx="1057021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9C2FD4-BF96-470C-8247-20DFAE1CF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D0C193-4974-4A1F-9C63-07D595E30D66}" type="datetime1">
              <a:rPr lang="en-US" smtClean="0"/>
              <a:t>9/11/2025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175A2D-86C4-4467-BAB8-E9ED004D2C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442A4D-D9B2-4C82-95E4-B86F9F5F38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3758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6B3AA-8C30-429E-B934-AF1220438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15834E-691F-4728-88F5-A0C4696695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7240" y="1825625"/>
            <a:ext cx="52425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876374-880F-4E25-9F88-79E3C1AB1F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19BD69-B509-4FCE-95A8-ED03FFC8C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AA87F-28D4-4BF0-B81F-877A89DFD5AC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7C287B-AE5B-490B-BF81-A50D7A2E8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3C2246-303C-4A29-B6EA-E62CEDE6C2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69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42FE79-D5BE-43E8-B6C5-2675B7F4D8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578148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9D3A07-BA51-4113-902E-830A887D23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01812"/>
            <a:ext cx="5220335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E320A9-E274-4E1B-B02D-9A3F510A1F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7240" y="2825749"/>
            <a:ext cx="5220335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E80D3A-C2A8-4B78-B7E2-4908C74B1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01812"/>
            <a:ext cx="5183188" cy="9350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5D84DD-9460-4B08-86AD-27486A9400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825749"/>
            <a:ext cx="5183188" cy="33639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B0B7F8-282C-4210-AE7D-F35228BAC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9F1F3-208B-49A3-B337-9C8ACEB3E0E1}" type="datetime1">
              <a:rPr lang="en-US" smtClean="0"/>
              <a:t>9/11/2025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AE343A9-1067-4DCF-BACC-1F7F38050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F84E471-04DB-4DB5-8CC5-16B3FC885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360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6D87C0-272E-4E50-A316-78079B2B9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06C1C9-1F69-432A-858C-D828B56E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6CA6-7293-4AA2-A0E0-A3BF4416E786}" type="datetime1">
              <a:rPr lang="en-US" smtClean="0"/>
              <a:t>9/11/2025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6D9A1B-D149-4B97-B161-3D7C9ADBCF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AB3722F-8C88-4E54-8CD6-12D31A05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425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0E1B4EE-6DFC-45F3-9174-D913EB57CB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D87016-7BCD-46FB-8EE3-AB6C369108B4}" type="datetime1">
              <a:rPr lang="en-US" smtClean="0"/>
              <a:t>9/11/2025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F7F7DC-6DDE-4337-AD27-BBE7D5422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CC58EA9-3AC4-421E-B133-1FA7757DF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90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E035BB-74CC-43E9-B71F-A5C05D17E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1900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AADC9E-7845-4DB1-87E3-6FBFB2B03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457201"/>
            <a:ext cx="6172200" cy="540385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5C925A8-2A07-43B9-B549-061F368498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92450"/>
            <a:ext cx="3994785" cy="277653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A9037-0564-43A1-8156-1D9932E1F8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47011-1FFC-4EF8-9A2E-53B4AD2ADBD4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FF0D40-D0E1-49C9-BE47-91BBC50AB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D129BD-890D-412E-9805-D29F4A0D3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415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78ADB4-BA7B-42C2-9C6C-58B2763F8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457200"/>
            <a:ext cx="3994785" cy="2505456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519B58-B546-4E6B-BE00-3D1D64DA869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57201"/>
            <a:ext cx="6172200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AA0AB8-41A9-4548-9B83-3EFF79A007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77240" y="3081275"/>
            <a:ext cx="3994785" cy="2779776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BB33ED-A015-4992-A004-33D41CFFA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2EB47-45B4-4EF5-A743-B4885DD2F060}" type="datetime1">
              <a:rPr lang="en-US" smtClean="0"/>
              <a:t>9/11/2025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C29CDA-E85F-47D1-83B7-02A50DEBF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49625F-5352-4136-8AC4-F8899D00A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747434-7036-48DB-A148-6B3D8EE75CD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62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9" name="Rectangle 38">
            <a:extLst>
              <a:ext uri="{FF2B5EF4-FFF2-40B4-BE49-F238E27FC236}">
                <a16:creationId xmlns:a16="http://schemas.microsoft.com/office/drawing/2014/main" id="{99B5B3C5-A599-465B-B2B9-866E8B2087CE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25C84982-7DD0-43B1-8A2D-BFA4DF1B4E60}"/>
              </a:ext>
            </a:extLst>
          </p:cNvPr>
          <p:cNvSpPr/>
          <p:nvPr/>
        </p:nvSpPr>
        <p:spPr>
          <a:xfrm>
            <a:off x="-1" y="-1"/>
            <a:ext cx="12192001" cy="68580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bg1"/>
              </a:solidFill>
              <a:latin typeface="+mj-lt"/>
            </a:endParaRPr>
          </a:p>
        </p:txBody>
      </p:sp>
      <p:grpSp>
        <p:nvGrpSpPr>
          <p:cNvPr id="8" name="Decorative Circles">
            <a:extLst>
              <a:ext uri="{FF2B5EF4-FFF2-40B4-BE49-F238E27FC236}">
                <a16:creationId xmlns:a16="http://schemas.microsoft.com/office/drawing/2014/main" id="{1D912E1C-3BBA-42F0-A3EE-FEC382E7230A}"/>
              </a:ext>
            </a:extLst>
          </p:cNvPr>
          <p:cNvGrpSpPr/>
          <p:nvPr/>
        </p:nvGrpSpPr>
        <p:grpSpPr>
          <a:xfrm>
            <a:off x="-1" y="-1"/>
            <a:ext cx="12192001" cy="6858001"/>
            <a:chOff x="-1" y="-1"/>
            <a:chExt cx="12192001" cy="685800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2FEEAC76-E273-46A8-8F8E-CE59860FE70D}"/>
                </a:ext>
              </a:extLst>
            </p:cNvPr>
            <p:cNvSpPr/>
            <p:nvPr/>
          </p:nvSpPr>
          <p:spPr>
            <a:xfrm>
              <a:off x="209098" y="727602"/>
              <a:ext cx="172408" cy="172408"/>
            </a:xfrm>
            <a:prstGeom prst="ellipse">
              <a:avLst/>
            </a:prstGeom>
            <a:solidFill>
              <a:schemeClr val="accent2">
                <a:lumMod val="40000"/>
                <a:lumOff val="6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6594A0E-9400-45AD-A431-1DA1C0B28966}"/>
                </a:ext>
              </a:extLst>
            </p:cNvPr>
            <p:cNvSpPr/>
            <p:nvPr/>
          </p:nvSpPr>
          <p:spPr>
            <a:xfrm>
              <a:off x="949947" y="136523"/>
              <a:ext cx="113367" cy="113367"/>
            </a:xfrm>
            <a:prstGeom prst="ellipse">
              <a:avLst/>
            </a:prstGeom>
            <a:solidFill>
              <a:srgbClr val="F39E29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20916D6C-D32F-42B6-8512-CD5EDB8F2B9B}"/>
                </a:ext>
              </a:extLst>
            </p:cNvPr>
            <p:cNvSpPr/>
            <p:nvPr/>
          </p:nvSpPr>
          <p:spPr>
            <a:xfrm>
              <a:off x="11575290" y="5859047"/>
              <a:ext cx="305780" cy="30578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3834846D-59C6-40F4-907C-F1A4689B58F1}"/>
                </a:ext>
              </a:extLst>
            </p:cNvPr>
            <p:cNvSpPr/>
            <p:nvPr/>
          </p:nvSpPr>
          <p:spPr>
            <a:xfrm>
              <a:off x="95730" y="1133938"/>
              <a:ext cx="226735" cy="226735"/>
            </a:xfrm>
            <a:prstGeom prst="ellipse">
              <a:avLst/>
            </a:prstGeom>
            <a:solidFill>
              <a:schemeClr val="accent3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5A257CDF-2E36-4DC7-8EE4-5CD8F8ECAC87}"/>
                </a:ext>
              </a:extLst>
            </p:cNvPr>
            <p:cNvSpPr/>
            <p:nvPr/>
          </p:nvSpPr>
          <p:spPr>
            <a:xfrm>
              <a:off x="11536830" y="554419"/>
              <a:ext cx="382700" cy="3827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72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Oval 47">
              <a:extLst>
                <a:ext uri="{FF2B5EF4-FFF2-40B4-BE49-F238E27FC236}">
                  <a16:creationId xmlns:a16="http://schemas.microsoft.com/office/drawing/2014/main" id="{D5B26E0E-A115-4AE2-82D8-76BB93CC494F}"/>
                </a:ext>
              </a:extLst>
            </p:cNvPr>
            <p:cNvSpPr/>
            <p:nvPr/>
          </p:nvSpPr>
          <p:spPr>
            <a:xfrm>
              <a:off x="11224303" y="299808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Oval 48">
              <a:extLst>
                <a:ext uri="{FF2B5EF4-FFF2-40B4-BE49-F238E27FC236}">
                  <a16:creationId xmlns:a16="http://schemas.microsoft.com/office/drawing/2014/main" id="{755058DB-7E01-4E95-BF59-983AA1BBB38E}"/>
                </a:ext>
              </a:extLst>
            </p:cNvPr>
            <p:cNvSpPr/>
            <p:nvPr/>
          </p:nvSpPr>
          <p:spPr>
            <a:xfrm>
              <a:off x="11629630" y="5482355"/>
              <a:ext cx="94160" cy="94160"/>
            </a:xfrm>
            <a:prstGeom prst="ellipse">
              <a:avLst/>
            </a:prstGeom>
            <a:solidFill>
              <a:srgbClr val="E3BEBE">
                <a:alpha val="28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810F7E2-23F3-44D6-B09E-71E556536052}"/>
                </a:ext>
              </a:extLst>
            </p:cNvPr>
            <p:cNvSpPr/>
            <p:nvPr/>
          </p:nvSpPr>
          <p:spPr>
            <a:xfrm>
              <a:off x="10415328" y="6124958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59D5C391-E1DB-410A-A78C-ED3BBDFF0758}"/>
                </a:ext>
              </a:extLst>
            </p:cNvPr>
            <p:cNvSpPr/>
            <p:nvPr/>
          </p:nvSpPr>
          <p:spPr>
            <a:xfrm>
              <a:off x="10120382" y="6255986"/>
              <a:ext cx="305780" cy="30578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77C4944D-9373-4283-BCAA-927A0316659E}"/>
                </a:ext>
              </a:extLst>
            </p:cNvPr>
            <p:cNvSpPr/>
            <p:nvPr/>
          </p:nvSpPr>
          <p:spPr>
            <a:xfrm>
              <a:off x="9934343" y="6204350"/>
              <a:ext cx="113367" cy="113367"/>
            </a:xfrm>
            <a:prstGeom prst="ellipse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6804C521-2D9F-4CE4-AFD3-D4F1551FEC6A}"/>
                </a:ext>
              </a:extLst>
            </p:cNvPr>
            <p:cNvSpPr/>
            <p:nvPr/>
          </p:nvSpPr>
          <p:spPr>
            <a:xfrm>
              <a:off x="11642244" y="6317718"/>
              <a:ext cx="549756" cy="540282"/>
            </a:xfrm>
            <a:custGeom>
              <a:avLst/>
              <a:gdLst>
                <a:gd name="connsiteX0" fmla="*/ 1224540 w 2115556"/>
                <a:gd name="connsiteY0" fmla="*/ 0 h 2079100"/>
                <a:gd name="connsiteX1" fmla="*/ 2090421 w 2115556"/>
                <a:gd name="connsiteY1" fmla="*/ 358660 h 2079100"/>
                <a:gd name="connsiteX2" fmla="*/ 2115556 w 2115556"/>
                <a:gd name="connsiteY2" fmla="*/ 386315 h 2079100"/>
                <a:gd name="connsiteX3" fmla="*/ 2115556 w 2115556"/>
                <a:gd name="connsiteY3" fmla="*/ 2062765 h 2079100"/>
                <a:gd name="connsiteX4" fmla="*/ 2100710 w 2115556"/>
                <a:gd name="connsiteY4" fmla="*/ 2079100 h 2079100"/>
                <a:gd name="connsiteX5" fmla="*/ 348370 w 2115556"/>
                <a:gd name="connsiteY5" fmla="*/ 2079100 h 2079100"/>
                <a:gd name="connsiteX6" fmla="*/ 279625 w 2115556"/>
                <a:gd name="connsiteY6" fmla="*/ 2003461 h 2079100"/>
                <a:gd name="connsiteX7" fmla="*/ 0 w 2115556"/>
                <a:gd name="connsiteY7" fmla="*/ 1224540 h 2079100"/>
                <a:gd name="connsiteX8" fmla="*/ 1224540 w 2115556"/>
                <a:gd name="connsiteY8" fmla="*/ 0 h 207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15556" h="2079100">
                  <a:moveTo>
                    <a:pt x="1224540" y="0"/>
                  </a:moveTo>
                  <a:cubicBezTo>
                    <a:pt x="1562687" y="0"/>
                    <a:pt x="1868823" y="137062"/>
                    <a:pt x="2090421" y="358660"/>
                  </a:cubicBezTo>
                  <a:lnTo>
                    <a:pt x="2115556" y="386315"/>
                  </a:lnTo>
                  <a:lnTo>
                    <a:pt x="2115556" y="2062765"/>
                  </a:lnTo>
                  <a:lnTo>
                    <a:pt x="2100710" y="2079100"/>
                  </a:lnTo>
                  <a:lnTo>
                    <a:pt x="348370" y="2079100"/>
                  </a:lnTo>
                  <a:lnTo>
                    <a:pt x="279625" y="2003461"/>
                  </a:lnTo>
                  <a:cubicBezTo>
                    <a:pt x="104938" y="1791789"/>
                    <a:pt x="0" y="1520419"/>
                    <a:pt x="0" y="1224540"/>
                  </a:cubicBezTo>
                  <a:cubicBezTo>
                    <a:pt x="0" y="548245"/>
                    <a:pt x="548245" y="0"/>
                    <a:pt x="1224540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755AC65C-13EF-4182-AA3C-62BE165CC033}"/>
                </a:ext>
              </a:extLst>
            </p:cNvPr>
            <p:cNvSpPr/>
            <p:nvPr/>
          </p:nvSpPr>
          <p:spPr>
            <a:xfrm>
              <a:off x="-1" y="-1"/>
              <a:ext cx="510196" cy="538336"/>
            </a:xfrm>
            <a:custGeom>
              <a:avLst/>
              <a:gdLst>
                <a:gd name="connsiteX0" fmla="*/ 0 w 510196"/>
                <a:gd name="connsiteY0" fmla="*/ 0 h 538336"/>
                <a:gd name="connsiteX1" fmla="*/ 459276 w 510196"/>
                <a:gd name="connsiteY1" fmla="*/ 0 h 538336"/>
                <a:gd name="connsiteX2" fmla="*/ 482126 w 510196"/>
                <a:gd name="connsiteY2" fmla="*/ 42098 h 538336"/>
                <a:gd name="connsiteX3" fmla="*/ 510196 w 510196"/>
                <a:gd name="connsiteY3" fmla="*/ 181136 h 538336"/>
                <a:gd name="connsiteX4" fmla="*/ 152996 w 510196"/>
                <a:gd name="connsiteY4" fmla="*/ 538336 h 538336"/>
                <a:gd name="connsiteX5" fmla="*/ 13958 w 510196"/>
                <a:gd name="connsiteY5" fmla="*/ 510266 h 538336"/>
                <a:gd name="connsiteX6" fmla="*/ 0 w 510196"/>
                <a:gd name="connsiteY6" fmla="*/ 502690 h 5383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10196" h="538336">
                  <a:moveTo>
                    <a:pt x="0" y="0"/>
                  </a:moveTo>
                  <a:lnTo>
                    <a:pt x="459276" y="0"/>
                  </a:lnTo>
                  <a:lnTo>
                    <a:pt x="482126" y="42098"/>
                  </a:lnTo>
                  <a:cubicBezTo>
                    <a:pt x="500201" y="84833"/>
                    <a:pt x="510196" y="131817"/>
                    <a:pt x="510196" y="181136"/>
                  </a:cubicBezTo>
                  <a:cubicBezTo>
                    <a:pt x="510196" y="378412"/>
                    <a:pt x="350272" y="538336"/>
                    <a:pt x="152996" y="538336"/>
                  </a:cubicBezTo>
                  <a:cubicBezTo>
                    <a:pt x="103677" y="538336"/>
                    <a:pt x="56693" y="528341"/>
                    <a:pt x="13958" y="510266"/>
                  </a:cubicBezTo>
                  <a:lnTo>
                    <a:pt x="0" y="50269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E40DA8D2-FA4B-4282-9D44-48C27B63A153}"/>
                </a:ext>
              </a:extLst>
            </p:cNvPr>
            <p:cNvSpPr/>
            <p:nvPr/>
          </p:nvSpPr>
          <p:spPr>
            <a:xfrm>
              <a:off x="10528695" y="1"/>
              <a:ext cx="554074" cy="282754"/>
            </a:xfrm>
            <a:custGeom>
              <a:avLst/>
              <a:gdLst>
                <a:gd name="connsiteX0" fmla="*/ 644 w 309162"/>
                <a:gd name="connsiteY0" fmla="*/ 0 h 157771"/>
                <a:gd name="connsiteX1" fmla="*/ 308518 w 309162"/>
                <a:gd name="connsiteY1" fmla="*/ 0 h 157771"/>
                <a:gd name="connsiteX2" fmla="*/ 309162 w 309162"/>
                <a:gd name="connsiteY2" fmla="*/ 3190 h 157771"/>
                <a:gd name="connsiteX3" fmla="*/ 154581 w 309162"/>
                <a:gd name="connsiteY3" fmla="*/ 157771 h 157771"/>
                <a:gd name="connsiteX4" fmla="*/ 0 w 309162"/>
                <a:gd name="connsiteY4" fmla="*/ 3190 h 157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9162" h="157771">
                  <a:moveTo>
                    <a:pt x="644" y="0"/>
                  </a:moveTo>
                  <a:lnTo>
                    <a:pt x="308518" y="0"/>
                  </a:lnTo>
                  <a:lnTo>
                    <a:pt x="309162" y="3190"/>
                  </a:lnTo>
                  <a:cubicBezTo>
                    <a:pt x="309162" y="88563"/>
                    <a:pt x="239954" y="157771"/>
                    <a:pt x="154581" y="157771"/>
                  </a:cubicBezTo>
                  <a:cubicBezTo>
                    <a:pt x="69208" y="157771"/>
                    <a:pt x="0" y="88563"/>
                    <a:pt x="0" y="3190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99065014-CB18-414D-A527-31ECC45700AB}"/>
                </a:ext>
              </a:extLst>
            </p:cNvPr>
            <p:cNvSpPr/>
            <p:nvPr/>
          </p:nvSpPr>
          <p:spPr>
            <a:xfrm>
              <a:off x="504140" y="1132500"/>
              <a:ext cx="84680" cy="846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8F39E27A-56C1-4328-8DF1-2DA147C78483}"/>
                </a:ext>
              </a:extLst>
            </p:cNvPr>
            <p:cNvSpPr/>
            <p:nvPr/>
          </p:nvSpPr>
          <p:spPr>
            <a:xfrm>
              <a:off x="12051348" y="5576515"/>
              <a:ext cx="137603" cy="210490"/>
            </a:xfrm>
            <a:custGeom>
              <a:avLst/>
              <a:gdLst>
                <a:gd name="connsiteX0" fmla="*/ 105245 w 137603"/>
                <a:gd name="connsiteY0" fmla="*/ 0 h 210490"/>
                <a:gd name="connsiteX1" fmla="*/ 137603 w 137603"/>
                <a:gd name="connsiteY1" fmla="*/ 6533 h 210490"/>
                <a:gd name="connsiteX2" fmla="*/ 137603 w 137603"/>
                <a:gd name="connsiteY2" fmla="*/ 203957 h 210490"/>
                <a:gd name="connsiteX3" fmla="*/ 105245 w 137603"/>
                <a:gd name="connsiteY3" fmla="*/ 210490 h 210490"/>
                <a:gd name="connsiteX4" fmla="*/ 0 w 137603"/>
                <a:gd name="connsiteY4" fmla="*/ 105245 h 210490"/>
                <a:gd name="connsiteX5" fmla="*/ 105245 w 137603"/>
                <a:gd name="connsiteY5" fmla="*/ 0 h 2104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7603" h="210490">
                  <a:moveTo>
                    <a:pt x="105245" y="0"/>
                  </a:moveTo>
                  <a:lnTo>
                    <a:pt x="137603" y="6533"/>
                  </a:lnTo>
                  <a:lnTo>
                    <a:pt x="137603" y="203957"/>
                  </a:lnTo>
                  <a:lnTo>
                    <a:pt x="105245" y="210490"/>
                  </a:lnTo>
                  <a:cubicBezTo>
                    <a:pt x="47120" y="210490"/>
                    <a:pt x="0" y="163370"/>
                    <a:pt x="0" y="105245"/>
                  </a:cubicBezTo>
                  <a:cubicBezTo>
                    <a:pt x="0" y="47120"/>
                    <a:pt x="47120" y="0"/>
                    <a:pt x="105245" y="0"/>
                  </a:cubicBezTo>
                  <a:close/>
                </a:path>
              </a:pathLst>
            </a:cu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sz="900" dirty="0">
                <a:solidFill>
                  <a:schemeClr val="bg1"/>
                </a:solidFill>
                <a:latin typeface="+mj-lt"/>
              </a:endParaRPr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2C5EC6-E331-4312-AC12-56D55F7D2B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7724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8D24A4-5FEC-4062-8995-EB21925B3B40}" type="datetime1">
              <a:rPr lang="en-US" smtClean="0"/>
              <a:t>9/11/2025</a:t>
            </a:fld>
            <a:endParaRPr lang="en-US" sz="10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37FC5D-92B2-4B4D-8111-6EDEF28069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488268"/>
            <a:ext cx="41148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sz="100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A104D-C777-4A6E-8A43-F94028E5E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93150" y="6488268"/>
            <a:ext cx="2743200" cy="2332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47434-7036-48DB-A148-6B3D8EE75CDA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3A74F-6169-4D30-A245-B46D738BE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5"/>
            <a:ext cx="1065911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877E64-7A05-44DA-81FA-6EF4806BB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77240" y="1825625"/>
            <a:ext cx="1065911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3058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4" r:id="rId1"/>
    <p:sldLayoutId id="2147483765" r:id="rId2"/>
    <p:sldLayoutId id="2147483766" r:id="rId3"/>
    <p:sldLayoutId id="2147483767" r:id="rId4"/>
    <p:sldLayoutId id="2147483768" r:id="rId5"/>
    <p:sldLayoutId id="2147483769" r:id="rId6"/>
    <p:sldLayoutId id="2147483774" r:id="rId7"/>
    <p:sldLayoutId id="2147483770" r:id="rId8"/>
    <p:sldLayoutId id="2147483771" r:id="rId9"/>
    <p:sldLayoutId id="2147483772" r:id="rId10"/>
    <p:sldLayoutId id="214748377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>
            <a:lumMod val="75000"/>
            <a:lumOff val="25000"/>
          </a:schemeClr>
        </a:buClr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25">
            <a:extLst>
              <a:ext uri="{FF2B5EF4-FFF2-40B4-BE49-F238E27FC236}">
                <a16:creationId xmlns:a16="http://schemas.microsoft.com/office/drawing/2014/main" id="{5B9544DE-D5D2-419F-97F9-C3CB8C3179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27">
            <a:extLst>
              <a:ext uri="{FF2B5EF4-FFF2-40B4-BE49-F238E27FC236}">
                <a16:creationId xmlns:a16="http://schemas.microsoft.com/office/drawing/2014/main" id="{C6898C9B-7323-4559-9424-018A10D798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lumMod val="90000"/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" name="Pavadinimas 1">
            <a:extLst>
              <a:ext uri="{FF2B5EF4-FFF2-40B4-BE49-F238E27FC236}">
                <a16:creationId xmlns:a16="http://schemas.microsoft.com/office/drawing/2014/main" id="{5902BD8E-74AB-7621-5E72-8547FB96D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8354" y="1502576"/>
            <a:ext cx="9174319" cy="2002972"/>
          </a:xfrm>
        </p:spPr>
        <p:txBody>
          <a:bodyPr>
            <a:normAutofit/>
          </a:bodyPr>
          <a:lstStyle/>
          <a:p>
            <a:pPr algn="l"/>
            <a:r>
              <a:rPr lang="lt-LT" sz="3600" b="1" i="0" dirty="0">
                <a:solidFill>
                  <a:srgbClr val="212529"/>
                </a:solidFill>
                <a:effectLst/>
                <a:latin typeface="Raleway" pitchFamily="2" charset="-70"/>
              </a:rPr>
              <a:t>Nacionalinių mokinių pasiekimų patikrinimų </a:t>
            </a:r>
            <a:r>
              <a:rPr lang="lt-LT" sz="3600" b="1" dirty="0">
                <a:solidFill>
                  <a:srgbClr val="212529"/>
                </a:solidFill>
                <a:latin typeface="Raleway" pitchFamily="2" charset="-70"/>
              </a:rPr>
              <a:t>rezultatai </a:t>
            </a:r>
            <a:br>
              <a:rPr lang="lt-LT" sz="3600" b="1" dirty="0">
                <a:solidFill>
                  <a:srgbClr val="212529"/>
                </a:solidFill>
                <a:latin typeface="Raleway" pitchFamily="2" charset="-70"/>
              </a:rPr>
            </a:br>
            <a:r>
              <a:rPr lang="lt-LT" sz="3600" b="1" dirty="0">
                <a:solidFill>
                  <a:srgbClr val="212529"/>
                </a:solidFill>
                <a:latin typeface="Raleway" pitchFamily="2" charset="-70"/>
              </a:rPr>
              <a:t>2025m.</a:t>
            </a:r>
            <a:endParaRPr lang="lt-LT" sz="3600" dirty="0"/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646160F9-973E-6ECD-8422-C77388E8B7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3680" y="5281127"/>
            <a:ext cx="7433701" cy="100212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lt-LT" sz="1800" i="1" dirty="0"/>
              <a:t>Klaipėdos Prano Mašioto progimnazija </a:t>
            </a:r>
          </a:p>
          <a:p>
            <a:pPr algn="l"/>
            <a:r>
              <a:rPr lang="lt-LT" sz="1800" i="1" dirty="0"/>
              <a:t>direktoriaus pavaduotoja ugdymui Audronė Pivorienė </a:t>
            </a:r>
          </a:p>
          <a:p>
            <a:pPr algn="l"/>
            <a:r>
              <a:rPr lang="lt-LT" sz="1800" i="1" dirty="0"/>
              <a:t>                                          2025-05-27</a:t>
            </a:r>
          </a:p>
        </p:txBody>
      </p:sp>
      <p:grpSp>
        <p:nvGrpSpPr>
          <p:cNvPr id="51" name="decorative circles">
            <a:extLst>
              <a:ext uri="{FF2B5EF4-FFF2-40B4-BE49-F238E27FC236}">
                <a16:creationId xmlns:a16="http://schemas.microsoft.com/office/drawing/2014/main" id="{CD3F8757-46C7-43B2-B5EF-9B85B5C839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437008" y="433142"/>
            <a:ext cx="1122760" cy="6178301"/>
            <a:chOff x="8437008" y="433142"/>
            <a:chExt cx="1122760" cy="617830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C558EDF-DA7F-481C-8D08-2A7156D3F0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575160" y="825175"/>
              <a:ext cx="466441" cy="466441"/>
            </a:xfrm>
            <a:prstGeom prst="ellipse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Oval 31">
              <a:extLst>
                <a:ext uri="{FF2B5EF4-FFF2-40B4-BE49-F238E27FC236}">
                  <a16:creationId xmlns:a16="http://schemas.microsoft.com/office/drawing/2014/main" id="{3DCDAD58-A043-493E-A51B-5A32AB1C53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628229" y="433142"/>
              <a:ext cx="113367" cy="113367"/>
            </a:xfrm>
            <a:prstGeom prst="ellipse">
              <a:avLst/>
            </a:prstGeom>
            <a:solidFill>
              <a:srgbClr val="F39E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32">
              <a:extLst>
                <a:ext uri="{FF2B5EF4-FFF2-40B4-BE49-F238E27FC236}">
                  <a16:creationId xmlns:a16="http://schemas.microsoft.com/office/drawing/2014/main" id="{D56CBC24-7B7A-405B-8EB6-1A5FD7BE49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437008" y="5719481"/>
              <a:ext cx="226735" cy="226735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33">
              <a:extLst>
                <a:ext uri="{FF2B5EF4-FFF2-40B4-BE49-F238E27FC236}">
                  <a16:creationId xmlns:a16="http://schemas.microsoft.com/office/drawing/2014/main" id="{F1EFB3FA-A08C-47F2-B71D-3556F253C1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093327" y="6145002"/>
              <a:ext cx="466441" cy="466441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Oval 34">
              <a:extLst>
                <a:ext uri="{FF2B5EF4-FFF2-40B4-BE49-F238E27FC236}">
                  <a16:creationId xmlns:a16="http://schemas.microsoft.com/office/drawing/2014/main" id="{D36554C6-9AC1-4C2E-AE7F-040BCB6CED8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896963" y="5817067"/>
              <a:ext cx="113367" cy="113367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9" name="Picture 3" descr="Coloured pencils inside a pencil holder which is on top of a wood table">
            <a:extLst>
              <a:ext uri="{FF2B5EF4-FFF2-40B4-BE49-F238E27FC236}">
                <a16:creationId xmlns:a16="http://schemas.microsoft.com/office/drawing/2014/main" id="{BED25607-F265-555C-55FC-F1865248939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2253" r="7880" b="2"/>
          <a:stretch/>
        </p:blipFill>
        <p:spPr>
          <a:xfrm>
            <a:off x="7697755" y="357441"/>
            <a:ext cx="4491197" cy="5994304"/>
          </a:xfrm>
          <a:custGeom>
            <a:avLst/>
            <a:gdLst/>
            <a:ahLst/>
            <a:cxnLst/>
            <a:rect l="l" t="t" r="r" b="b"/>
            <a:pathLst>
              <a:path w="3735324" h="6254002">
                <a:moveTo>
                  <a:pt x="3127001" y="0"/>
                </a:moveTo>
                <a:cubicBezTo>
                  <a:pt x="3288907" y="0"/>
                  <a:pt x="3447939" y="12305"/>
                  <a:pt x="3603212" y="36030"/>
                </a:cubicBezTo>
                <a:lnTo>
                  <a:pt x="3735324" y="59623"/>
                </a:lnTo>
                <a:lnTo>
                  <a:pt x="3735324" y="6194380"/>
                </a:lnTo>
                <a:lnTo>
                  <a:pt x="3603212" y="6217972"/>
                </a:lnTo>
                <a:cubicBezTo>
                  <a:pt x="3447939" y="6241698"/>
                  <a:pt x="3288907" y="6254002"/>
                  <a:pt x="3127001" y="6254002"/>
                </a:cubicBezTo>
                <a:cubicBezTo>
                  <a:pt x="1400006" y="6254002"/>
                  <a:pt x="0" y="4853996"/>
                  <a:pt x="0" y="3127001"/>
                </a:cubicBezTo>
                <a:cubicBezTo>
                  <a:pt x="0" y="1400006"/>
                  <a:pt x="1400006" y="0"/>
                  <a:pt x="3127001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602051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051CCA7-A3D7-ADC1-643A-9F4E560C8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NMPP dalyvavo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B9E8C77-2EC0-5CD7-421A-67A919B7F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Viso 4 kl. yra 59 mokiniai. </a:t>
            </a:r>
          </a:p>
          <a:p>
            <a:r>
              <a:rPr lang="lt-LT" dirty="0"/>
              <a:t>Matematikos NMPP  - 59 mokiniai (100</a:t>
            </a:r>
            <a:r>
              <a:rPr lang="en-US" dirty="0"/>
              <a:t>%)</a:t>
            </a:r>
            <a:r>
              <a:rPr lang="lt-LT" dirty="0"/>
              <a:t>.</a:t>
            </a:r>
          </a:p>
          <a:p>
            <a:r>
              <a:rPr lang="lt-LT" dirty="0"/>
              <a:t>Skaitymo NMPP –56 mokinių</a:t>
            </a:r>
            <a:r>
              <a:rPr lang="en-US" dirty="0"/>
              <a:t> (</a:t>
            </a:r>
            <a:r>
              <a:rPr lang="lt-LT" dirty="0"/>
              <a:t>94,9</a:t>
            </a:r>
            <a:r>
              <a:rPr lang="en-US" dirty="0"/>
              <a:t>%)</a:t>
            </a:r>
            <a:r>
              <a:rPr lang="lt-LT" dirty="0"/>
              <a:t>.</a:t>
            </a:r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90D378B1-B6CE-34B4-5CC9-EC3CABDA900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0109451"/>
              </p:ext>
            </p:extLst>
          </p:nvPr>
        </p:nvGraphicFramePr>
        <p:xfrm>
          <a:off x="1595535" y="3503613"/>
          <a:ext cx="803914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48C85F96-52F7-4326-C31A-8819DA302C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3064334"/>
              </p:ext>
            </p:extLst>
          </p:nvPr>
        </p:nvGraphicFramePr>
        <p:xfrm>
          <a:off x="2223795" y="3294063"/>
          <a:ext cx="6257731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26858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B1883F89-53CD-015B-5FCC-0F2FBAFBBB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lt-LT" sz="5400" b="1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dirty="0"/>
            </a:br>
            <a:br>
              <a:rPr lang="lt-LT" b="0" i="0" dirty="0">
                <a:solidFill>
                  <a:srgbClr val="212529"/>
                </a:solidFill>
                <a:effectLst/>
                <a:latin typeface="Raleway" pitchFamily="2" charset="-70"/>
              </a:rPr>
            </a:br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3518848-3913-FE89-03CB-78B83854B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137" y="963477"/>
            <a:ext cx="11504023" cy="1866809"/>
          </a:xfrm>
        </p:spPr>
        <p:txBody>
          <a:bodyPr>
            <a:normAutofit/>
          </a:bodyPr>
          <a:lstStyle/>
          <a:p>
            <a:r>
              <a:rPr lang="lt-LT" sz="3600" b="1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Ketvirtokų</a:t>
            </a:r>
            <a:r>
              <a:rPr lang="lt-LT" sz="3600" b="1" i="1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pasiekimų rezultatų procentinis vidurkis </a:t>
            </a:r>
            <a:r>
              <a:rPr lang="lt-LT" sz="3600" b="1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siekė</a:t>
            </a:r>
            <a:br>
              <a:rPr lang="lt-LT" sz="3600" b="1" i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lt-LT" sz="3600" dirty="0"/>
            </a:br>
            <a:endParaRPr lang="lt-LT" sz="3600" dirty="0"/>
          </a:p>
        </p:txBody>
      </p:sp>
      <p:graphicFrame>
        <p:nvGraphicFramePr>
          <p:cNvPr id="5" name="Diagrama 4">
            <a:extLst>
              <a:ext uri="{FF2B5EF4-FFF2-40B4-BE49-F238E27FC236}">
                <a16:creationId xmlns:a16="http://schemas.microsoft.com/office/drawing/2014/main" id="{05424A98-761E-F8B8-95AA-9169E015D35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3511944"/>
              </p:ext>
            </p:extLst>
          </p:nvPr>
        </p:nvGraphicFramePr>
        <p:xfrm>
          <a:off x="2183364" y="2057400"/>
          <a:ext cx="6606074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80687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10A4DDD-5CC5-A004-4625-1A95345C4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297" y="340413"/>
            <a:ext cx="10659110" cy="681249"/>
          </a:xfrm>
        </p:spPr>
        <p:txBody>
          <a:bodyPr>
            <a:normAutofit fontScale="90000"/>
          </a:bodyPr>
          <a:lstStyle/>
          <a:p>
            <a:r>
              <a:rPr lang="lt-LT" dirty="0"/>
              <a:t>4 kl. NMPP rezultatai</a:t>
            </a:r>
            <a:r>
              <a:rPr lang="lt-LT" sz="2200" dirty="0"/>
              <a:t>(</a:t>
            </a:r>
            <a:r>
              <a:rPr lang="en-US" sz="2200" dirty="0"/>
              <a:t>%)</a:t>
            </a:r>
            <a:endParaRPr lang="lt-LT" sz="22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7F46FBB2-EF35-2A26-2FE9-C11ABBC3CF05}"/>
              </a:ext>
            </a:extLst>
          </p:cNvPr>
          <p:cNvSpPr txBox="1"/>
          <p:nvPr/>
        </p:nvSpPr>
        <p:spPr>
          <a:xfrm>
            <a:off x="539680" y="1244864"/>
            <a:ext cx="13136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Matematika</a:t>
            </a:r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4B9ADA1-5506-2DF0-19D8-25514129E5D8}"/>
              </a:ext>
            </a:extLst>
          </p:cNvPr>
          <p:cNvSpPr txBox="1"/>
          <p:nvPr/>
        </p:nvSpPr>
        <p:spPr>
          <a:xfrm>
            <a:off x="539680" y="3915653"/>
            <a:ext cx="15130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Lietuvių k. ir literatūros</a:t>
            </a:r>
            <a:endParaRPr lang="en-GB" dirty="0"/>
          </a:p>
        </p:txBody>
      </p:sp>
      <p:graphicFrame>
        <p:nvGraphicFramePr>
          <p:cNvPr id="17" name="Diagrama 16">
            <a:extLst>
              <a:ext uri="{FF2B5EF4-FFF2-40B4-BE49-F238E27FC236}">
                <a16:creationId xmlns:a16="http://schemas.microsoft.com/office/drawing/2014/main" id="{EF418A6A-59D3-E28C-D6C6-BFDDF4BEF8D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97542565"/>
              </p:ext>
            </p:extLst>
          </p:nvPr>
        </p:nvGraphicFramePr>
        <p:xfrm>
          <a:off x="1853373" y="3666931"/>
          <a:ext cx="9128357" cy="280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Diagrama 9">
            <a:extLst>
              <a:ext uri="{FF2B5EF4-FFF2-40B4-BE49-F238E27FC236}">
                <a16:creationId xmlns:a16="http://schemas.microsoft.com/office/drawing/2014/main" id="{544D73C9-7133-21F1-C80E-5B0EF141A34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206860"/>
              </p:ext>
            </p:extLst>
          </p:nvPr>
        </p:nvGraphicFramePr>
        <p:xfrm>
          <a:off x="1853373" y="1172453"/>
          <a:ext cx="8655428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36120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3CC176A8-605A-203D-5AC8-4340DDCB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93700"/>
            <a:ext cx="10659110" cy="1325563"/>
          </a:xfrm>
        </p:spPr>
        <p:txBody>
          <a:bodyPr>
            <a:normAutofit/>
          </a:bodyPr>
          <a:lstStyle/>
          <a:p>
            <a:r>
              <a:rPr lang="lt-LT" dirty="0"/>
              <a:t> </a:t>
            </a:r>
            <a:r>
              <a:rPr lang="lt-LT" dirty="0">
                <a:solidFill>
                  <a:srgbClr val="FF0000"/>
                </a:solidFill>
              </a:rPr>
              <a:t>8 kl.  NMPP</a:t>
            </a:r>
          </a:p>
        </p:txBody>
      </p:sp>
      <p:sp>
        <p:nvSpPr>
          <p:cNvPr id="5" name="Turinio vietos rezervavimo ženklas 4">
            <a:extLst>
              <a:ext uri="{FF2B5EF4-FFF2-40B4-BE49-F238E27FC236}">
                <a16:creationId xmlns:a16="http://schemas.microsoft.com/office/drawing/2014/main" id="{3D71B839-0EFF-379A-4CD1-A441F45530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t-LT" dirty="0"/>
              <a:t>Viso 8 kl. yra 91mokiniai. </a:t>
            </a:r>
          </a:p>
          <a:p>
            <a:r>
              <a:rPr lang="lt-LT" dirty="0"/>
              <a:t>Matematikos NMPP  - 90 mokiniai (98,9</a:t>
            </a:r>
            <a:r>
              <a:rPr lang="en-US" dirty="0"/>
              <a:t>%)</a:t>
            </a:r>
            <a:r>
              <a:rPr lang="lt-LT" dirty="0"/>
              <a:t>.</a:t>
            </a:r>
          </a:p>
          <a:p>
            <a:r>
              <a:rPr lang="lt-LT" dirty="0"/>
              <a:t>Skaitymo NMPP –89 mokinių</a:t>
            </a:r>
            <a:r>
              <a:rPr lang="en-US" dirty="0"/>
              <a:t> (9</a:t>
            </a:r>
            <a:r>
              <a:rPr lang="lt-LT" dirty="0"/>
              <a:t>7,8</a:t>
            </a:r>
            <a:r>
              <a:rPr lang="en-US" dirty="0"/>
              <a:t>%)</a:t>
            </a:r>
            <a:r>
              <a:rPr lang="lt-LT" dirty="0"/>
              <a:t>.</a:t>
            </a:r>
          </a:p>
          <a:p>
            <a:endParaRPr lang="lt-LT" dirty="0"/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DC2D3C8D-9B3D-91CE-2192-D46B7371714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3899529"/>
              </p:ext>
            </p:extLst>
          </p:nvPr>
        </p:nvGraphicFramePr>
        <p:xfrm>
          <a:off x="-904875" y="3381375"/>
          <a:ext cx="1037272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4255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10A4DDD-5CC5-A004-4625-1A95345C4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9380" y="365126"/>
            <a:ext cx="10659110" cy="681249"/>
          </a:xfrm>
        </p:spPr>
        <p:txBody>
          <a:bodyPr>
            <a:normAutofit fontScale="90000"/>
          </a:bodyPr>
          <a:lstStyle/>
          <a:p>
            <a:r>
              <a:rPr lang="lt-LT" dirty="0"/>
              <a:t>8 kl. NMPP rezultatai</a:t>
            </a:r>
          </a:p>
        </p:txBody>
      </p:sp>
      <p:graphicFrame>
        <p:nvGraphicFramePr>
          <p:cNvPr id="3" name="Diagrama 2">
            <a:extLst>
              <a:ext uri="{FF2B5EF4-FFF2-40B4-BE49-F238E27FC236}">
                <a16:creationId xmlns:a16="http://schemas.microsoft.com/office/drawing/2014/main" id="{94D64DA8-7BC9-5C6B-30AC-89BEE840799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30306121"/>
              </p:ext>
            </p:extLst>
          </p:nvPr>
        </p:nvGraphicFramePr>
        <p:xfrm>
          <a:off x="869380" y="1889644"/>
          <a:ext cx="10782300" cy="15393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240A09C1-8322-296E-BFEA-E1FFEE05709E}"/>
              </a:ext>
            </a:extLst>
          </p:cNvPr>
          <p:cNvSpPr txBox="1"/>
          <p:nvPr/>
        </p:nvSpPr>
        <p:spPr>
          <a:xfrm>
            <a:off x="552450" y="1609725"/>
            <a:ext cx="1300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t-LT" dirty="0"/>
              <a:t>matematika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89B892A-ED93-9D13-5AFC-CCEA7625438A}"/>
              </a:ext>
            </a:extLst>
          </p:cNvPr>
          <p:cNvSpPr txBox="1"/>
          <p:nvPr/>
        </p:nvSpPr>
        <p:spPr>
          <a:xfrm>
            <a:off x="552450" y="3889897"/>
            <a:ext cx="12129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/>
              <a:t>skaitymas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C428929A-EB48-3048-CB75-207E1EE4821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76579941"/>
              </p:ext>
            </p:extLst>
          </p:nvPr>
        </p:nvGraphicFramePr>
        <p:xfrm>
          <a:off x="1853319" y="1609725"/>
          <a:ext cx="9827375" cy="27518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Diagrama 7">
            <a:extLst>
              <a:ext uri="{FF2B5EF4-FFF2-40B4-BE49-F238E27FC236}">
                <a16:creationId xmlns:a16="http://schemas.microsoft.com/office/drawing/2014/main" id="{05E29E4B-FF5D-F140-7E73-1A528BD2E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8114780"/>
              </p:ext>
            </p:extLst>
          </p:nvPr>
        </p:nvGraphicFramePr>
        <p:xfrm>
          <a:off x="1944840" y="4140680"/>
          <a:ext cx="9644331" cy="2484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693354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1102365-E909-1814-A948-86042F559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Išvados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8807BC27-53EA-E4E5-9070-F91261FD4E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1567543"/>
            <a:ext cx="11059626" cy="4609420"/>
          </a:xfrm>
        </p:spPr>
        <p:txBody>
          <a:bodyPr>
            <a:normAutofit/>
          </a:bodyPr>
          <a:lstStyle/>
          <a:p>
            <a:r>
              <a:rPr lang="lt-LT" b="0" i="0" dirty="0">
                <a:solidFill>
                  <a:srgbClr val="333333"/>
                </a:solidFill>
                <a:effectLst/>
                <a:latin typeface="inter var"/>
              </a:rPr>
              <a:t>4 kl. skaitymo pasiekimų procentinis vidurkis </a:t>
            </a:r>
            <a:r>
              <a:rPr lang="lt-LT" dirty="0">
                <a:solidFill>
                  <a:srgbClr val="333333"/>
                </a:solidFill>
                <a:latin typeface="inter var"/>
              </a:rPr>
              <a:t>mokykloje siekė </a:t>
            </a:r>
            <a:r>
              <a:rPr lang="lt-LT" b="0" i="0" dirty="0">
                <a:solidFill>
                  <a:schemeClr val="tx1"/>
                </a:solidFill>
                <a:effectLst/>
                <a:latin typeface="inter var"/>
              </a:rPr>
              <a:t>79,8%</a:t>
            </a:r>
          </a:p>
          <a:p>
            <a:pPr marL="0" indent="0">
              <a:buNone/>
            </a:pPr>
            <a:r>
              <a:rPr lang="lt-LT" sz="1800" b="0" i="0" dirty="0">
                <a:solidFill>
                  <a:srgbClr val="333333"/>
                </a:solidFill>
                <a:effectLst/>
                <a:latin typeface="inter var"/>
              </a:rPr>
              <a:t>                  aukštesnįjį lygį </a:t>
            </a:r>
            <a:r>
              <a:rPr lang="lt-LT" sz="1800" dirty="0">
                <a:solidFill>
                  <a:srgbClr val="333333"/>
                </a:solidFill>
                <a:latin typeface="inter var"/>
              </a:rPr>
              <a:t>pasiekė </a:t>
            </a:r>
            <a:r>
              <a:rPr lang="lt-LT" sz="1800" b="0" i="0" dirty="0">
                <a:solidFill>
                  <a:srgbClr val="333333"/>
                </a:solidFill>
                <a:effectLst/>
                <a:latin typeface="inter var"/>
              </a:rPr>
              <a:t>mokykloje 25 % mokinių, šalyje – 28,5% mokinių,</a:t>
            </a:r>
          </a:p>
          <a:p>
            <a:pPr marL="0" indent="0">
              <a:buNone/>
            </a:pPr>
            <a:r>
              <a:rPr lang="lt-LT" sz="1800" dirty="0">
                <a:solidFill>
                  <a:srgbClr val="333333"/>
                </a:solidFill>
                <a:latin typeface="inter var"/>
              </a:rPr>
              <a:t>                  pagrindinį </a:t>
            </a:r>
            <a:r>
              <a:rPr lang="lt-LT" sz="1800" b="0" i="0" dirty="0">
                <a:solidFill>
                  <a:srgbClr val="333333"/>
                </a:solidFill>
                <a:effectLst/>
                <a:latin typeface="inter var"/>
              </a:rPr>
              <a:t>lygi </a:t>
            </a:r>
            <a:r>
              <a:rPr lang="lt-LT" sz="1800" dirty="0">
                <a:solidFill>
                  <a:srgbClr val="333333"/>
                </a:solidFill>
                <a:latin typeface="inter var"/>
              </a:rPr>
              <a:t>pasiekė </a:t>
            </a:r>
            <a:r>
              <a:rPr lang="lt-LT" sz="1800" b="0" i="0" dirty="0">
                <a:solidFill>
                  <a:srgbClr val="333333"/>
                </a:solidFill>
                <a:effectLst/>
                <a:latin typeface="inter var"/>
              </a:rPr>
              <a:t>mokykloje </a:t>
            </a:r>
            <a:r>
              <a:rPr lang="lt-LT" sz="1800" dirty="0">
                <a:solidFill>
                  <a:srgbClr val="333333"/>
                </a:solidFill>
                <a:latin typeface="inter var"/>
              </a:rPr>
              <a:t>66,1</a:t>
            </a:r>
            <a:r>
              <a:rPr lang="lt-LT" sz="1800" b="0" i="0" dirty="0">
                <a:solidFill>
                  <a:srgbClr val="333333"/>
                </a:solidFill>
                <a:effectLst/>
                <a:latin typeface="inter var"/>
              </a:rPr>
              <a:t>% mokinių, šalyje – 56,4% mokinių,</a:t>
            </a:r>
          </a:p>
          <a:p>
            <a:pPr marL="0" indent="0">
              <a:buNone/>
            </a:pPr>
            <a:r>
              <a:rPr lang="lt-LT" sz="1800" b="0" i="0" dirty="0">
                <a:solidFill>
                  <a:srgbClr val="333333"/>
                </a:solidFill>
                <a:effectLst/>
                <a:latin typeface="inter var"/>
              </a:rPr>
              <a:t>                  patenkinamąjį lygį </a:t>
            </a:r>
            <a:r>
              <a:rPr lang="lt-LT" sz="1800" dirty="0" err="1">
                <a:solidFill>
                  <a:srgbClr val="333333"/>
                </a:solidFill>
                <a:latin typeface="inter var"/>
              </a:rPr>
              <a:t>pasiekė</a:t>
            </a:r>
            <a:r>
              <a:rPr lang="lt-LT" sz="1800" b="0" i="0" dirty="0" err="1">
                <a:solidFill>
                  <a:srgbClr val="333333"/>
                </a:solidFill>
                <a:effectLst/>
                <a:latin typeface="inter var"/>
              </a:rPr>
              <a:t>mokykloje</a:t>
            </a:r>
            <a:r>
              <a:rPr lang="lt-LT" sz="1800" b="0" i="0" dirty="0">
                <a:solidFill>
                  <a:srgbClr val="333333"/>
                </a:solidFill>
                <a:effectLst/>
                <a:latin typeface="inter var"/>
              </a:rPr>
              <a:t> 8,9 % mokinių, šalyje – 13 % mokinių,</a:t>
            </a:r>
          </a:p>
          <a:p>
            <a:pPr marL="0" indent="0">
              <a:buNone/>
            </a:pPr>
            <a:r>
              <a:rPr lang="lt-LT" sz="1800" dirty="0">
                <a:solidFill>
                  <a:srgbClr val="333333"/>
                </a:solidFill>
                <a:latin typeface="inter var"/>
              </a:rPr>
              <a:t>                  n</a:t>
            </a:r>
            <a:r>
              <a:rPr lang="lt-LT" sz="1800" b="0" i="0" dirty="0">
                <a:solidFill>
                  <a:srgbClr val="333333"/>
                </a:solidFill>
                <a:effectLst/>
                <a:latin typeface="inter var"/>
              </a:rPr>
              <a:t>epasiekė patenkinamojo lygio mokykloje - 0 % mokinių, šalyje – 4,8% mokinių;</a:t>
            </a:r>
          </a:p>
          <a:p>
            <a:r>
              <a:rPr lang="lt-LT" dirty="0">
                <a:solidFill>
                  <a:srgbClr val="333333"/>
                </a:solidFill>
                <a:latin typeface="inter var"/>
              </a:rPr>
              <a:t>4 kl. </a:t>
            </a:r>
            <a:r>
              <a:rPr lang="lt-LT" b="0" i="0" dirty="0">
                <a:solidFill>
                  <a:srgbClr val="333333"/>
                </a:solidFill>
                <a:effectLst/>
                <a:latin typeface="inter var"/>
              </a:rPr>
              <a:t>matematikos pasiekimų procentinis vidurkis </a:t>
            </a:r>
            <a:r>
              <a:rPr lang="lt-LT" dirty="0">
                <a:solidFill>
                  <a:srgbClr val="333333"/>
                </a:solidFill>
                <a:latin typeface="inter var"/>
              </a:rPr>
              <a:t>mokykloje siekė </a:t>
            </a:r>
            <a:r>
              <a:rPr lang="lt-LT" b="0" i="0" dirty="0">
                <a:solidFill>
                  <a:schemeClr val="tx1"/>
                </a:solidFill>
                <a:effectLst/>
                <a:latin typeface="inter var"/>
              </a:rPr>
              <a:t>78,3%</a:t>
            </a:r>
          </a:p>
          <a:p>
            <a:pPr marL="0" indent="0">
              <a:buNone/>
            </a:pP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                aukštesnįjį lygį </a:t>
            </a:r>
            <a:r>
              <a:rPr lang="lt-LT" dirty="0" err="1">
                <a:solidFill>
                  <a:srgbClr val="333333"/>
                </a:solidFill>
                <a:latin typeface="inter var"/>
              </a:rPr>
              <a:t>pasiekė</a:t>
            </a:r>
            <a:r>
              <a:rPr lang="lt-LT" sz="2000" b="0" i="0" dirty="0" err="1">
                <a:solidFill>
                  <a:srgbClr val="333333"/>
                </a:solidFill>
                <a:effectLst/>
                <a:latin typeface="inter var"/>
              </a:rPr>
              <a:t>mokykloje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 20,3% mokinių, šalyje – 19% mokinių,</a:t>
            </a:r>
          </a:p>
          <a:p>
            <a:pPr marL="0" indent="0">
              <a:buNone/>
            </a:pPr>
            <a:r>
              <a:rPr lang="lt-LT" sz="2000" dirty="0">
                <a:solidFill>
                  <a:srgbClr val="333333"/>
                </a:solidFill>
                <a:latin typeface="inter var"/>
              </a:rPr>
              <a:t>                pagrindinį 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lygi </a:t>
            </a:r>
            <a:r>
              <a:rPr lang="lt-LT" dirty="0" err="1">
                <a:solidFill>
                  <a:srgbClr val="333333"/>
                </a:solidFill>
                <a:latin typeface="inter var"/>
              </a:rPr>
              <a:t>pasiekė</a:t>
            </a:r>
            <a:r>
              <a:rPr lang="lt-LT" sz="2000" b="0" i="0" dirty="0" err="1">
                <a:solidFill>
                  <a:srgbClr val="333333"/>
                </a:solidFill>
                <a:effectLst/>
                <a:latin typeface="inter var"/>
              </a:rPr>
              <a:t>mokykloje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 </a:t>
            </a:r>
            <a:r>
              <a:rPr lang="lt-LT" b="0" i="0" dirty="0">
                <a:solidFill>
                  <a:srgbClr val="333333"/>
                </a:solidFill>
                <a:effectLst/>
                <a:latin typeface="inter var"/>
              </a:rPr>
              <a:t>72,1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% mokinių, šalyje- 69,6% mokinių,</a:t>
            </a:r>
          </a:p>
          <a:p>
            <a:pPr marL="0" indent="0">
              <a:buNone/>
            </a:pP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                patenkinamąjį lygį </a:t>
            </a:r>
            <a:r>
              <a:rPr lang="lt-LT" dirty="0">
                <a:solidFill>
                  <a:srgbClr val="333333"/>
                </a:solidFill>
                <a:latin typeface="inter var"/>
              </a:rPr>
              <a:t>pasiekė 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mokykloje 5,1% mokinių, šalyje – 7,8 % mokinių,</a:t>
            </a:r>
          </a:p>
          <a:p>
            <a:pPr marL="0" indent="0">
              <a:buNone/>
            </a:pPr>
            <a:r>
              <a:rPr lang="lt-LT" sz="2000" dirty="0">
                <a:solidFill>
                  <a:srgbClr val="333333"/>
                </a:solidFill>
                <a:latin typeface="inter var"/>
              </a:rPr>
              <a:t>                n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epasiekė patenkinamojo lygio mokykloje – 0 % mokinių, šalyje – 2,6% mokinių;</a:t>
            </a:r>
            <a:endParaRPr lang="lt-LT" b="0" i="0" dirty="0">
              <a:solidFill>
                <a:srgbClr val="333333"/>
              </a:solidFill>
              <a:effectLst/>
              <a:latin typeface="inter var"/>
            </a:endParaRPr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1373811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C1A60AED-CA1D-6D5C-47B2-8B23E650B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365126"/>
            <a:ext cx="10659110" cy="456996"/>
          </a:xfrm>
        </p:spPr>
        <p:txBody>
          <a:bodyPr>
            <a:normAutofit fontScale="90000"/>
          </a:bodyPr>
          <a:lstStyle/>
          <a:p>
            <a:endParaRPr lang="lt-LT" dirty="0"/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63E2ADF6-C1E2-8E41-F06C-3069689FF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240" y="897622"/>
            <a:ext cx="10659110" cy="5279341"/>
          </a:xfrm>
        </p:spPr>
        <p:txBody>
          <a:bodyPr>
            <a:normAutofit/>
          </a:bodyPr>
          <a:lstStyle/>
          <a:p>
            <a:r>
              <a:rPr lang="lt-LT" b="0" i="0" dirty="0">
                <a:solidFill>
                  <a:srgbClr val="333333"/>
                </a:solidFill>
                <a:effectLst/>
                <a:latin typeface="inter var"/>
              </a:rPr>
              <a:t>8 kl. skaitymo pasiekimų procentinis vidurkis </a:t>
            </a:r>
            <a:r>
              <a:rPr lang="lt-LT" dirty="0">
                <a:solidFill>
                  <a:srgbClr val="333333"/>
                </a:solidFill>
                <a:latin typeface="inter var"/>
              </a:rPr>
              <a:t>mokykloje 73</a:t>
            </a:r>
            <a:r>
              <a:rPr lang="lt-LT" b="0" i="0" dirty="0">
                <a:solidFill>
                  <a:srgbClr val="333333"/>
                </a:solidFill>
                <a:effectLst/>
                <a:latin typeface="inter var"/>
              </a:rPr>
              <a:t>%</a:t>
            </a:r>
            <a:r>
              <a:rPr lang="lt-LT" dirty="0">
                <a:solidFill>
                  <a:srgbClr val="333333"/>
                </a:solidFill>
                <a:latin typeface="inter var"/>
              </a:rPr>
              <a:t>;</a:t>
            </a:r>
            <a:r>
              <a:rPr lang="lt-LT" b="0" i="0" dirty="0">
                <a:solidFill>
                  <a:srgbClr val="333333"/>
                </a:solidFill>
                <a:effectLst/>
                <a:latin typeface="inter var"/>
              </a:rPr>
              <a:t> </a:t>
            </a:r>
          </a:p>
          <a:p>
            <a:pPr marL="0" indent="0">
              <a:buNone/>
            </a:pP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                  aukštesnįjį </a:t>
            </a:r>
            <a:r>
              <a:rPr lang="lt-LT" dirty="0">
                <a:solidFill>
                  <a:srgbClr val="333333"/>
                </a:solidFill>
                <a:latin typeface="inter var"/>
              </a:rPr>
              <a:t>lygį pasiekė mokykloje 14,6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% mokinių, šalyje -20,6%</a:t>
            </a:r>
          </a:p>
          <a:p>
            <a:pPr marL="0" indent="0">
              <a:buNone/>
            </a:pPr>
            <a:r>
              <a:rPr lang="lt-LT" sz="2000" dirty="0">
                <a:solidFill>
                  <a:srgbClr val="333333"/>
                </a:solidFill>
                <a:latin typeface="inter var"/>
              </a:rPr>
              <a:t>                  pagrindinį </a:t>
            </a:r>
            <a:r>
              <a:rPr lang="lt-LT" dirty="0">
                <a:solidFill>
                  <a:srgbClr val="333333"/>
                </a:solidFill>
                <a:latin typeface="inter var"/>
              </a:rPr>
              <a:t>lygi pasiekė mokykloje </a:t>
            </a:r>
            <a:r>
              <a:rPr lang="lt-LT" sz="2000" dirty="0">
                <a:solidFill>
                  <a:srgbClr val="333333"/>
                </a:solidFill>
                <a:latin typeface="inter var"/>
              </a:rPr>
              <a:t>80,9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% mokinių, šalyje -70,8%</a:t>
            </a:r>
          </a:p>
          <a:p>
            <a:pPr marL="0" indent="0">
              <a:buNone/>
            </a:pP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                  patenkinamąjį lygį </a:t>
            </a:r>
            <a:r>
              <a:rPr lang="lt-LT" dirty="0">
                <a:solidFill>
                  <a:srgbClr val="333333"/>
                </a:solidFill>
                <a:latin typeface="inter var"/>
              </a:rPr>
              <a:t>pasiekė 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mokykloje 3,4% mokinių, šalyje- 6,3%</a:t>
            </a:r>
          </a:p>
          <a:p>
            <a:pPr marL="0" indent="0">
              <a:buNone/>
            </a:pPr>
            <a:r>
              <a:rPr lang="lt-LT" sz="2000" dirty="0">
                <a:solidFill>
                  <a:srgbClr val="333333"/>
                </a:solidFill>
                <a:latin typeface="inter var"/>
              </a:rPr>
              <a:t>                  n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epasiekė patenkinamojo lygio mokykloje - 0 %mokinių,  šalyje 2,4%</a:t>
            </a:r>
          </a:p>
          <a:p>
            <a:pPr marL="0" indent="0">
              <a:buNone/>
            </a:pPr>
            <a:endParaRPr lang="lt-LT" b="0" i="0" dirty="0">
              <a:solidFill>
                <a:srgbClr val="333333"/>
              </a:solidFill>
              <a:effectLst/>
              <a:latin typeface="inter var"/>
            </a:endParaRPr>
          </a:p>
          <a:p>
            <a:r>
              <a:rPr lang="lt-LT" dirty="0">
                <a:solidFill>
                  <a:srgbClr val="333333"/>
                </a:solidFill>
                <a:latin typeface="inter var"/>
              </a:rPr>
              <a:t>8 kl. </a:t>
            </a:r>
            <a:r>
              <a:rPr lang="lt-LT" b="0" i="0" dirty="0">
                <a:solidFill>
                  <a:srgbClr val="333333"/>
                </a:solidFill>
                <a:effectLst/>
                <a:latin typeface="inter var"/>
              </a:rPr>
              <a:t>matematikos pasiekimų procentinis vidurkis </a:t>
            </a:r>
            <a:r>
              <a:rPr lang="lt-LT" dirty="0">
                <a:solidFill>
                  <a:srgbClr val="333333"/>
                </a:solidFill>
                <a:latin typeface="inter var"/>
              </a:rPr>
              <a:t>mokykloje siekė </a:t>
            </a:r>
            <a:r>
              <a:rPr lang="lt-LT" b="0" i="0" dirty="0">
                <a:solidFill>
                  <a:srgbClr val="333333"/>
                </a:solidFill>
                <a:effectLst/>
                <a:latin typeface="inter var"/>
              </a:rPr>
              <a:t>63,7%; </a:t>
            </a:r>
          </a:p>
          <a:p>
            <a:pPr marL="0" indent="0">
              <a:buNone/>
            </a:pP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                  aukštesnįjį lygį mokykloje pasiekė 12,2% mokinių  , šalyje - 8,4%</a:t>
            </a:r>
          </a:p>
          <a:p>
            <a:pPr marL="0" indent="0">
              <a:buNone/>
            </a:pPr>
            <a:r>
              <a:rPr lang="lt-LT" sz="2000" dirty="0">
                <a:solidFill>
                  <a:srgbClr val="333333"/>
                </a:solidFill>
                <a:latin typeface="inter var"/>
              </a:rPr>
              <a:t>                  pagrindinį 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lygi mokykloje pasiekė 65,6% mokinių, šalyje - 55,8%</a:t>
            </a:r>
          </a:p>
          <a:p>
            <a:pPr marL="0" indent="0">
              <a:buNone/>
            </a:pP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                  patenkinamąjį lygį mokykloje pasiekė 12,2% mokinių, šalyje - 22,8%</a:t>
            </a:r>
          </a:p>
          <a:p>
            <a:pPr marL="0" indent="0">
              <a:buNone/>
            </a:pPr>
            <a:r>
              <a:rPr lang="lt-LT" sz="2000" dirty="0">
                <a:solidFill>
                  <a:srgbClr val="333333"/>
                </a:solidFill>
                <a:latin typeface="inter var"/>
              </a:rPr>
              <a:t>                  n</a:t>
            </a:r>
            <a:r>
              <a:rPr lang="lt-LT" sz="2000" b="0" i="0" dirty="0">
                <a:solidFill>
                  <a:srgbClr val="333333"/>
                </a:solidFill>
                <a:effectLst/>
                <a:latin typeface="inter var"/>
              </a:rPr>
              <a:t>epasiekė patenkinamojo lygio mokykloje – 5,6% mokinių; šalyje-13,6%</a:t>
            </a:r>
          </a:p>
          <a:p>
            <a:pPr marL="0" indent="0">
              <a:buNone/>
            </a:pPr>
            <a:endParaRPr lang="lt-LT" sz="2000" b="0" i="0" dirty="0">
              <a:solidFill>
                <a:srgbClr val="333333"/>
              </a:solidFill>
              <a:effectLst/>
              <a:latin typeface="inter var"/>
            </a:endParaRPr>
          </a:p>
          <a:p>
            <a:pPr marL="0" indent="0">
              <a:buNone/>
            </a:pPr>
            <a:endParaRPr lang="lt-LT" sz="2000" b="0" i="0" dirty="0">
              <a:solidFill>
                <a:srgbClr val="333333"/>
              </a:solidFill>
              <a:effectLst/>
              <a:latin typeface="inter var"/>
            </a:endParaRPr>
          </a:p>
          <a:p>
            <a:endParaRPr lang="lt-LT" dirty="0"/>
          </a:p>
          <a:p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157890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891B0FB-5B9D-5F5A-8DC9-A0172B4EA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 dirty="0"/>
              <a:t>Rekomendacijos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543F3B56-C04F-78F9-3A76-D8901C399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t-LT" sz="2800" dirty="0"/>
              <a:t>skirti didesnį dėmesį gabių mokinių ugdymui, </a:t>
            </a:r>
          </a:p>
          <a:p>
            <a:r>
              <a:rPr lang="lt-LT" sz="2800" dirty="0"/>
              <a:t>kelti mokinių motyvaciją siekti geresnių mokymosi rezultatų, </a:t>
            </a:r>
          </a:p>
          <a:p>
            <a:r>
              <a:rPr lang="lt-LT" sz="2800" dirty="0"/>
              <a:t>maksimaliai išnaudoti mokinio potencialą ir gebėjimus. </a:t>
            </a:r>
          </a:p>
          <a:p>
            <a:endParaRPr lang="lt-LT" sz="2800" dirty="0"/>
          </a:p>
          <a:p>
            <a:endParaRPr lang="lt-LT" sz="2800" dirty="0"/>
          </a:p>
        </p:txBody>
      </p:sp>
    </p:spTree>
    <p:extLst>
      <p:ext uri="{BB962C8B-B14F-4D97-AF65-F5344CB8AC3E}">
        <p14:creationId xmlns:p14="http://schemas.microsoft.com/office/powerpoint/2010/main" val="4138183855"/>
      </p:ext>
    </p:extLst>
  </p:cSld>
  <p:clrMapOvr>
    <a:masterClrMapping/>
  </p:clrMapOvr>
</p:sld>
</file>

<file path=ppt/theme/theme1.xml><?xml version="1.0" encoding="utf-8"?>
<a:theme xmlns:a="http://schemas.openxmlformats.org/drawingml/2006/main" name="ConfettiVTI">
  <a:themeElements>
    <a:clrScheme name="Custom 30">
      <a:dk1>
        <a:sysClr val="windowText" lastClr="000000"/>
      </a:dk1>
      <a:lt1>
        <a:sysClr val="window" lastClr="FFFFFF"/>
      </a:lt1>
      <a:dk2>
        <a:srgbClr val="420023"/>
      </a:dk2>
      <a:lt2>
        <a:srgbClr val="FDFBF9"/>
      </a:lt2>
      <a:accent1>
        <a:srgbClr val="97446E"/>
      </a:accent1>
      <a:accent2>
        <a:srgbClr val="A40056"/>
      </a:accent2>
      <a:accent3>
        <a:srgbClr val="24BEEE"/>
      </a:accent3>
      <a:accent4>
        <a:srgbClr val="91274F"/>
      </a:accent4>
      <a:accent5>
        <a:srgbClr val="F39E29"/>
      </a:accent5>
      <a:accent6>
        <a:srgbClr val="E87450"/>
      </a:accent6>
      <a:hlink>
        <a:srgbClr val="F55D5D"/>
      </a:hlink>
      <a:folHlink>
        <a:srgbClr val="EA3A60"/>
      </a:folHlink>
    </a:clrScheme>
    <a:fontScheme name="Custom 10">
      <a:majorFont>
        <a:latin typeface="Gill Sans Nov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nfettiVTI" id="{B5618F7C-B4F0-4D28-83B4-440D0519681F}" vid="{5F84EFDF-E14E-48C6-955C-990A32085A7F}"/>
    </a:ext>
  </a:extLst>
</a:theme>
</file>

<file path=ppt/theme/theme2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as" ma:contentTypeID="0x010100C3399933589EAF4895CCFAB9DBF4E580" ma:contentTypeVersion="10" ma:contentTypeDescription="Kurkite naują dokumentą." ma:contentTypeScope="" ma:versionID="b8c6f18a9a7fd987fe3effb429d1f9a4">
  <xsd:schema xmlns:xsd="http://www.w3.org/2001/XMLSchema" xmlns:xs="http://www.w3.org/2001/XMLSchema" xmlns:p="http://schemas.microsoft.com/office/2006/metadata/properties" xmlns:ns3="bc3d7bb1-54e3-44c6-af5f-f5e22517ab86" xmlns:ns4="b5d47794-d1cd-445f-8f40-a4845862b14d" targetNamespace="http://schemas.microsoft.com/office/2006/metadata/properties" ma:root="true" ma:fieldsID="67c141e188f7ea0689750e6719cb3fe3" ns3:_="" ns4:_="">
    <xsd:import namespace="bc3d7bb1-54e3-44c6-af5f-f5e22517ab86"/>
    <xsd:import namespace="b5d47794-d1cd-445f-8f40-a4845862b14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Details" minOccurs="0"/>
                <xsd:element ref="ns4:SharingHintHash" minOccurs="0"/>
                <xsd:element ref="ns4:SharedWithUsers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3d7bb1-54e3-44c6-af5f-f5e22517ab8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d47794-d1cd-445f-8f40-a4845862b14d" elementFormDefault="qualified">
    <xsd:import namespace="http://schemas.microsoft.com/office/2006/documentManagement/types"/>
    <xsd:import namespace="http://schemas.microsoft.com/office/infopath/2007/PartnerControls"/>
    <xsd:element name="SharedWithDetails" ma:index="10" nillable="true" ma:displayName="Bendrinta su išsamia informacija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Bendrinimo užuominos maiša" ma:hidden="true" ma:internalName="SharingHintHash" ma:readOnly="true">
      <xsd:simpleType>
        <xsd:restriction base="dms:Text"/>
      </xsd:simpleType>
    </xsd:element>
    <xsd:element name="SharedWithUsers" ma:index="12" nillable="true" ma:displayName="Bendrinama s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urinio tipas"/>
        <xsd:element ref="dc:title" minOccurs="0" maxOccurs="1" ma:index="4" ma:displayName="Antraštė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CCCB7E-C967-456E-A65F-435B87FAFE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3d7bb1-54e3-44c6-af5f-f5e22517ab86"/>
    <ds:schemaRef ds:uri="b5d47794-d1cd-445f-8f40-a4845862b1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9551F79-DE52-4C3D-BCFC-A652EB20209A}">
  <ds:schemaRefs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bc3d7bb1-54e3-44c6-af5f-f5e22517ab86"/>
    <ds:schemaRef ds:uri="http://purl.org/dc/dcmitype/"/>
    <ds:schemaRef ds:uri="b5d47794-d1cd-445f-8f40-a4845862b14d"/>
  </ds:schemaRefs>
</ds:datastoreItem>
</file>

<file path=customXml/itemProps3.xml><?xml version="1.0" encoding="utf-8"?>
<ds:datastoreItem xmlns:ds="http://schemas.openxmlformats.org/officeDocument/2006/customXml" ds:itemID="{40F2A7ED-B87D-4EC1-AFA7-0B3BED13E4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2424</TotalTime>
  <Words>419</Words>
  <Application>Microsoft Office PowerPoint</Application>
  <PresentationFormat>Plačiaekranė</PresentationFormat>
  <Paragraphs>71</Paragraphs>
  <Slides>9</Slides>
  <Notes>1</Notes>
  <HiddenSlides>0</HiddenSlides>
  <MMClips>0</MMClips>
  <ScaleCrop>false</ScaleCrop>
  <HeadingPairs>
    <vt:vector size="6" baseType="variant">
      <vt:variant>
        <vt:lpstr>Naudojami šriftai</vt:lpstr>
      </vt:variant>
      <vt:variant>
        <vt:i4>7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9</vt:i4>
      </vt:variant>
    </vt:vector>
  </HeadingPairs>
  <TitlesOfParts>
    <vt:vector size="17" baseType="lpstr">
      <vt:lpstr>Aptos</vt:lpstr>
      <vt:lpstr>Arial</vt:lpstr>
      <vt:lpstr>Calibri</vt:lpstr>
      <vt:lpstr>Gill Sans Nova</vt:lpstr>
      <vt:lpstr>inter var</vt:lpstr>
      <vt:lpstr>Raleway</vt:lpstr>
      <vt:lpstr>Times New Roman</vt:lpstr>
      <vt:lpstr>ConfettiVTI</vt:lpstr>
      <vt:lpstr>Nacionalinių mokinių pasiekimų patikrinimų rezultatai  2025m.</vt:lpstr>
      <vt:lpstr>NMPP dalyvavo</vt:lpstr>
      <vt:lpstr>   </vt:lpstr>
      <vt:lpstr>4 kl. NMPP rezultatai(%)</vt:lpstr>
      <vt:lpstr> 8 kl.  NMPP</vt:lpstr>
      <vt:lpstr>8 kl. NMPP rezultatai</vt:lpstr>
      <vt:lpstr>Išvados</vt:lpstr>
      <vt:lpstr>„PowerPoint“ pateiktis</vt:lpstr>
      <vt:lpstr>Rekomendacijos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2022-2023 mokslo metų Nacionalinių  mokinių pasiekimų patikrinimų rezultatai</dc:title>
  <dc:creator>Audronė Pivorienė</dc:creator>
  <cp:lastModifiedBy>Audronė Pivorienė</cp:lastModifiedBy>
  <cp:revision>27</cp:revision>
  <dcterms:created xsi:type="dcterms:W3CDTF">2023-05-02T11:01:37Z</dcterms:created>
  <dcterms:modified xsi:type="dcterms:W3CDTF">2025-09-11T09:48:05Z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0x010100C3399933589EAF4895CCFAB9DBF4E580</vt:lpwstr>
  </property>
</Properties>
</file>