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74" r:id="rId6"/>
    <p:sldId id="282" r:id="rId7"/>
    <p:sldId id="279" r:id="rId8"/>
    <p:sldId id="281" r:id="rId9"/>
    <p:sldId id="294" r:id="rId10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0E7C"/>
    <a:srgbClr val="EA36D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Šviesus stili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Vidutinis stili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Šviesus stili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87" autoAdjust="0"/>
    <p:restoredTop sz="94660"/>
  </p:normalViewPr>
  <p:slideViewPr>
    <p:cSldViewPr>
      <p:cViewPr varScale="1">
        <p:scale>
          <a:sx n="161" d="100"/>
          <a:sy n="161" d="100"/>
        </p:scale>
        <p:origin x="1696" y="1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i="0" baseline="0" dirty="0">
                <a:solidFill>
                  <a:schemeClr val="tx1"/>
                </a:solidFill>
              </a:rPr>
              <a:t>2025-2026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513932615339424E-2"/>
          <c:y val="0.23858625496637939"/>
          <c:w val="0.90948606720465408"/>
          <c:h val="0.6053005214029010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F28-4A03-BB92-7F70E5ABA1A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F28-4A03-BB92-7F70E5ABA1A4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F28-4A03-BB92-7F70E5ABA1A4}"/>
              </c:ext>
            </c:extLst>
          </c:dPt>
          <c:dPt>
            <c:idx val="3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F28-4A03-BB92-7F70E5ABA1A4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F28-4A03-BB92-7F70E5ABA1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Ipusmetis!$D$9:$D$13</c:f>
              <c:strCache>
                <c:ptCount val="5"/>
                <c:pt idx="0">
                  <c:v>Puikiai</c:v>
                </c:pt>
                <c:pt idx="1">
                  <c:v>Gerai </c:v>
                </c:pt>
                <c:pt idx="2">
                  <c:v>Patenkinamai</c:v>
                </c:pt>
                <c:pt idx="3">
                  <c:v>Nepak.patenkinamai</c:v>
                </c:pt>
                <c:pt idx="4">
                  <c:v>Nepat. </c:v>
                </c:pt>
              </c:strCache>
            </c:strRef>
          </c:cat>
          <c:val>
            <c:numRef>
              <c:f>Ipusmetis!$E$9:$E$13</c:f>
              <c:numCache>
                <c:formatCode>General</c:formatCode>
                <c:ptCount val="5"/>
                <c:pt idx="0">
                  <c:v>87</c:v>
                </c:pt>
                <c:pt idx="1">
                  <c:v>177</c:v>
                </c:pt>
                <c:pt idx="2">
                  <c:v>218</c:v>
                </c:pt>
                <c:pt idx="3">
                  <c:v>101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F28-4A03-BB92-7F70E5ABA1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2157889594111227E-2"/>
          <c:y val="2.2885498687664041E-2"/>
          <c:w val="0.82656353702079133"/>
          <c:h val="0.8575072178477690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'tenka 1 mok. '!$B$11</c:f>
              <c:strCache>
                <c:ptCount val="1"/>
                <c:pt idx="0">
                  <c:v>praleista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'tenka 1 mok. '!$C$10:$J$10</c:f>
              <c:strCache>
                <c:ptCount val="8"/>
                <c:pt idx="0">
                  <c:v>1 kl.</c:v>
                </c:pt>
                <c:pt idx="1">
                  <c:v>2 kl.</c:v>
                </c:pt>
                <c:pt idx="2">
                  <c:v>3 kl.</c:v>
                </c:pt>
                <c:pt idx="3">
                  <c:v>4 kl.</c:v>
                </c:pt>
                <c:pt idx="4">
                  <c:v>5 kl.</c:v>
                </c:pt>
                <c:pt idx="5">
                  <c:v>6 kl.</c:v>
                </c:pt>
                <c:pt idx="6">
                  <c:v>7 kl.</c:v>
                </c:pt>
                <c:pt idx="7">
                  <c:v>8 kl.</c:v>
                </c:pt>
              </c:strCache>
            </c:strRef>
          </c:cat>
          <c:val>
            <c:numRef>
              <c:f>'tenka 1 mok. '!$C$11:$J$11</c:f>
              <c:numCache>
                <c:formatCode>General</c:formatCode>
                <c:ptCount val="8"/>
                <c:pt idx="0">
                  <c:v>32.799999999999997</c:v>
                </c:pt>
                <c:pt idx="1">
                  <c:v>35.700000000000003</c:v>
                </c:pt>
                <c:pt idx="2">
                  <c:v>40.9</c:v>
                </c:pt>
                <c:pt idx="3">
                  <c:v>29.4</c:v>
                </c:pt>
                <c:pt idx="4">
                  <c:v>29</c:v>
                </c:pt>
                <c:pt idx="5">
                  <c:v>49.1</c:v>
                </c:pt>
                <c:pt idx="6">
                  <c:v>43.9</c:v>
                </c:pt>
                <c:pt idx="7">
                  <c:v>47.9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FC-415C-B5BB-5EB67F4A27F2}"/>
            </c:ext>
          </c:extLst>
        </c:ser>
        <c:ser>
          <c:idx val="1"/>
          <c:order val="1"/>
          <c:tx>
            <c:strRef>
              <c:f>'tenka 1 mok. '!$B$12</c:f>
              <c:strCache>
                <c:ptCount val="1"/>
                <c:pt idx="0">
                  <c:v>dėl ligos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3.4234234234234232E-2"/>
                  <c:y val="-1.3793103448275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FC-415C-B5BB-5EB67F4A27F2}"/>
                </c:ext>
              </c:extLst>
            </c:dLbl>
            <c:dLbl>
              <c:idx val="1"/>
              <c:layout>
                <c:manualLayout>
                  <c:x val="2.5225225225225259E-2"/>
                  <c:y val="-8.429021401171857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FC-415C-B5BB-5EB67F4A27F2}"/>
                </c:ext>
              </c:extLst>
            </c:dLbl>
            <c:dLbl>
              <c:idx val="2"/>
              <c:layout>
                <c:manualLayout>
                  <c:x val="1.4414414414414415E-2"/>
                  <c:y val="-8.429021401171857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EFC-415C-B5BB-5EB67F4A27F2}"/>
                </c:ext>
              </c:extLst>
            </c:dLbl>
            <c:dLbl>
              <c:idx val="3"/>
              <c:layout>
                <c:manualLayout>
                  <c:x val="2.1621621621621623E-2"/>
                  <c:y val="-2.2988505747126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EFC-415C-B5BB-5EB67F4A27F2}"/>
                </c:ext>
              </c:extLst>
            </c:dLbl>
            <c:dLbl>
              <c:idx val="4"/>
              <c:layout>
                <c:manualLayout>
                  <c:x val="1.4414414414414349E-2"/>
                  <c:y val="4.59770114942520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EFC-415C-B5BB-5EB67F4A27F2}"/>
                </c:ext>
              </c:extLst>
            </c:dLbl>
            <c:dLbl>
              <c:idx val="5"/>
              <c:layout>
                <c:manualLayout>
                  <c:x val="2.712438895038893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EFC-415C-B5BB-5EB67F4A27F2}"/>
                </c:ext>
              </c:extLst>
            </c:dLbl>
            <c:dLbl>
              <c:idx val="6"/>
              <c:layout>
                <c:manualLayout>
                  <c:x val="1.4414414414414415E-2"/>
                  <c:y val="-1.8390804597701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EFC-415C-B5BB-5EB67F4A27F2}"/>
                </c:ext>
              </c:extLst>
            </c:dLbl>
            <c:dLbl>
              <c:idx val="7"/>
              <c:layout>
                <c:manualLayout>
                  <c:x val="2.1621621621621623E-2"/>
                  <c:y val="-1.3793103448275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EFC-415C-B5BB-5EB67F4A27F2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'tenka 1 mok. '!$C$10:$J$10</c:f>
              <c:strCache>
                <c:ptCount val="8"/>
                <c:pt idx="0">
                  <c:v>1 kl.</c:v>
                </c:pt>
                <c:pt idx="1">
                  <c:v>2 kl.</c:v>
                </c:pt>
                <c:pt idx="2">
                  <c:v>3 kl.</c:v>
                </c:pt>
                <c:pt idx="3">
                  <c:v>4 kl.</c:v>
                </c:pt>
                <c:pt idx="4">
                  <c:v>5 kl.</c:v>
                </c:pt>
                <c:pt idx="5">
                  <c:v>6 kl.</c:v>
                </c:pt>
                <c:pt idx="6">
                  <c:v>7 kl.</c:v>
                </c:pt>
                <c:pt idx="7">
                  <c:v>8 kl.</c:v>
                </c:pt>
              </c:strCache>
            </c:strRef>
          </c:cat>
          <c:val>
            <c:numRef>
              <c:f>'tenka 1 mok. '!$C$12:$J$12</c:f>
              <c:numCache>
                <c:formatCode>General</c:formatCode>
                <c:ptCount val="8"/>
                <c:pt idx="0">
                  <c:v>27.26</c:v>
                </c:pt>
                <c:pt idx="1">
                  <c:v>26.21</c:v>
                </c:pt>
                <c:pt idx="2">
                  <c:v>31.5</c:v>
                </c:pt>
                <c:pt idx="3">
                  <c:v>23.8</c:v>
                </c:pt>
                <c:pt idx="4">
                  <c:v>21</c:v>
                </c:pt>
                <c:pt idx="5">
                  <c:v>30.8</c:v>
                </c:pt>
                <c:pt idx="6">
                  <c:v>30.4</c:v>
                </c:pt>
                <c:pt idx="7">
                  <c:v>42.7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EFC-415C-B5BB-5EB67F4A27F2}"/>
            </c:ext>
          </c:extLst>
        </c:ser>
        <c:ser>
          <c:idx val="2"/>
          <c:order val="2"/>
          <c:tx>
            <c:strRef>
              <c:f>'tenka 1 mok. '!$B$13</c:f>
              <c:strCache>
                <c:ptCount val="1"/>
                <c:pt idx="0">
                  <c:v>nepateisinta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invertIfNegative val="0"/>
          <c:dLbls>
            <c:dLbl>
              <c:idx val="3"/>
              <c:layout>
                <c:manualLayout>
                  <c:x val="1.3562194475194467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b="1" i="0" baseline="0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A-BEFC-415C-B5BB-5EB67F4A27F2}"/>
                </c:ext>
              </c:extLst>
            </c:dLbl>
            <c:dLbl>
              <c:idx val="4"/>
              <c:layout>
                <c:manualLayout>
                  <c:x val="8.4763715469964793E-3"/>
                  <c:y val="-4.16666666666681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EFC-415C-B5BB-5EB67F4A27F2}"/>
                </c:ext>
              </c:extLst>
            </c:dLbl>
            <c:dLbl>
              <c:idx val="5"/>
              <c:layout>
                <c:manualLayout>
                  <c:x val="1.1866920165795158E-2"/>
                  <c:y val="-4.1666666666666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EFC-415C-B5BB-5EB67F4A27F2}"/>
                </c:ext>
              </c:extLst>
            </c:dLbl>
            <c:dLbl>
              <c:idx val="6"/>
              <c:layout>
                <c:manualLayout>
                  <c:x val="1.52574687845936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EFC-415C-B5BB-5EB67F4A27F2}"/>
                </c:ext>
              </c:extLst>
            </c:dLbl>
            <c:dLbl>
              <c:idx val="7"/>
              <c:layout>
                <c:manualLayout>
                  <c:x val="1.5257468784593775E-2"/>
                  <c:y val="-7.63880064481199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EFC-415C-B5BB-5EB67F4A27F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 i="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'tenka 1 mok. '!$C$10:$J$10</c:f>
              <c:strCache>
                <c:ptCount val="8"/>
                <c:pt idx="0">
                  <c:v>1 kl.</c:v>
                </c:pt>
                <c:pt idx="1">
                  <c:v>2 kl.</c:v>
                </c:pt>
                <c:pt idx="2">
                  <c:v>3 kl.</c:v>
                </c:pt>
                <c:pt idx="3">
                  <c:v>4 kl.</c:v>
                </c:pt>
                <c:pt idx="4">
                  <c:v>5 kl.</c:v>
                </c:pt>
                <c:pt idx="5">
                  <c:v>6 kl.</c:v>
                </c:pt>
                <c:pt idx="6">
                  <c:v>7 kl.</c:v>
                </c:pt>
                <c:pt idx="7">
                  <c:v>8 kl.</c:v>
                </c:pt>
              </c:strCache>
            </c:strRef>
          </c:cat>
          <c:val>
            <c:numRef>
              <c:f>'tenka 1 mok. '!$C$13:$J$13</c:f>
              <c:numCache>
                <c:formatCode>General</c:formatCode>
                <c:ptCount val="8"/>
                <c:pt idx="0">
                  <c:v>2.5</c:v>
                </c:pt>
                <c:pt idx="2">
                  <c:v>1.1000000000000001</c:v>
                </c:pt>
                <c:pt idx="3">
                  <c:v>2.2000000000000002</c:v>
                </c:pt>
                <c:pt idx="4">
                  <c:v>0.6</c:v>
                </c:pt>
                <c:pt idx="5">
                  <c:v>0.7</c:v>
                </c:pt>
                <c:pt idx="6">
                  <c:v>0.4</c:v>
                </c:pt>
                <c:pt idx="7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EFC-415C-B5BB-5EB67F4A27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12653200"/>
        <c:axId val="1"/>
        <c:axId val="0"/>
      </c:bar3DChart>
      <c:catAx>
        <c:axId val="141265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126532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064750045779161"/>
          <c:y val="0.17925110551657231"/>
          <c:w val="0.10310394921565036"/>
          <c:h val="0.37925735473541999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46795-9CEA-4755-8E2C-7D8D5CCE1B48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52382-BC1D-4C43-87E3-9CA21D26A27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1815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52382-BC1D-4C43-87E3-9CA21D26A27F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3969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44ACD-6729-4EC2-BB04-48DB1580248E}" type="datetimeFigureOut">
              <a:rPr lang="lt-LT"/>
              <a:pPr>
                <a:defRPr/>
              </a:pPr>
              <a:t>2026-02-25</a:t>
            </a:fld>
            <a:endParaRPr lang="lt-L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0E08E-4625-496B-9B43-E1402C617F6D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40022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7DFBB99-B533-41EB-A82B-D1704DE4DF6A}" type="datetimeFigureOut">
              <a:rPr lang="lt-LT" smtClean="0"/>
              <a:t>2026-02-25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EA2B3F4-9854-4A5F-AF3B-4554DE138780}" type="slidenum">
              <a:rPr lang="lt-LT" smtClean="0"/>
              <a:t>‹#›</a:t>
            </a:fld>
            <a:endParaRPr lang="lt-LT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4267200"/>
          </a:xfrm>
        </p:spPr>
        <p:txBody>
          <a:bodyPr/>
          <a:lstStyle/>
          <a:p>
            <a:r>
              <a:rPr lang="lt-LT" sz="5400" i="1" dirty="0">
                <a:solidFill>
                  <a:srgbClr val="0070C0"/>
                </a:solidFill>
              </a:rPr>
              <a:t>I pusmečio</a:t>
            </a:r>
            <a:br>
              <a:rPr lang="lt-LT" sz="5400" i="1" dirty="0">
                <a:solidFill>
                  <a:srgbClr val="0070C0"/>
                </a:solidFill>
              </a:rPr>
            </a:br>
            <a:r>
              <a:rPr lang="en-US" sz="5400" i="1" dirty="0" err="1">
                <a:solidFill>
                  <a:srgbClr val="0070C0"/>
                </a:solidFill>
              </a:rPr>
              <a:t>ugdymo</a:t>
            </a:r>
            <a:r>
              <a:rPr lang="en-US" sz="5400" i="1" dirty="0">
                <a:solidFill>
                  <a:srgbClr val="0070C0"/>
                </a:solidFill>
              </a:rPr>
              <a:t>(</a:t>
            </a:r>
            <a:r>
              <a:rPr lang="en-US" sz="5400" i="1" dirty="0" err="1">
                <a:solidFill>
                  <a:srgbClr val="0070C0"/>
                </a:solidFill>
              </a:rPr>
              <a:t>si</a:t>
            </a:r>
            <a:r>
              <a:rPr lang="en-US" sz="5400" i="1" dirty="0">
                <a:solidFill>
                  <a:srgbClr val="0070C0"/>
                </a:solidFill>
              </a:rPr>
              <a:t>)</a:t>
            </a:r>
            <a:r>
              <a:rPr lang="lt-LT" sz="5400" i="1" dirty="0">
                <a:solidFill>
                  <a:srgbClr val="0070C0"/>
                </a:solidFill>
              </a:rPr>
              <a:t> </a:t>
            </a:r>
            <a:r>
              <a:rPr lang="en-US" sz="5400" i="1" dirty="0" err="1">
                <a:solidFill>
                  <a:srgbClr val="0070C0"/>
                </a:solidFill>
              </a:rPr>
              <a:t>rezultatai</a:t>
            </a:r>
            <a:br>
              <a:rPr lang="lt-LT" sz="5400" i="1" dirty="0">
                <a:solidFill>
                  <a:srgbClr val="0070C0"/>
                </a:solidFill>
              </a:rPr>
            </a:br>
            <a:r>
              <a:rPr lang="lt-LT" sz="2800" i="1" dirty="0">
                <a:solidFill>
                  <a:srgbClr val="0070C0"/>
                </a:solidFill>
              </a:rPr>
              <a:t>20</a:t>
            </a:r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lt-LT" sz="2800" i="1" dirty="0">
                <a:solidFill>
                  <a:srgbClr val="0070C0"/>
                </a:solidFill>
              </a:rPr>
              <a:t>5-20</a:t>
            </a:r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lt-LT" sz="2800" i="1" dirty="0">
                <a:solidFill>
                  <a:srgbClr val="0070C0"/>
                </a:solidFill>
              </a:rPr>
              <a:t>6m.m.</a:t>
            </a:r>
            <a:br>
              <a:rPr lang="lt-LT" sz="2800" i="1" dirty="0">
                <a:solidFill>
                  <a:srgbClr val="0070C0"/>
                </a:solidFill>
              </a:rPr>
            </a:br>
            <a:endParaRPr lang="lt-LT" sz="5400" dirty="0">
              <a:solidFill>
                <a:srgbClr val="0070C0"/>
              </a:solidFill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2483768" y="5373216"/>
            <a:ext cx="6400800" cy="1219200"/>
          </a:xfrm>
        </p:spPr>
        <p:txBody>
          <a:bodyPr>
            <a:normAutofit/>
          </a:bodyPr>
          <a:lstStyle/>
          <a:p>
            <a:r>
              <a:rPr lang="lt-LT" sz="1600" i="1" dirty="0">
                <a:solidFill>
                  <a:srgbClr val="0070C0"/>
                </a:solidFill>
              </a:rPr>
              <a:t>Direktoriaus pavaduotoja ugdymui Audronė </a:t>
            </a:r>
            <a:r>
              <a:rPr lang="lt-LT" sz="1600" i="1" dirty="0" err="1">
                <a:solidFill>
                  <a:srgbClr val="0070C0"/>
                </a:solidFill>
              </a:rPr>
              <a:t>Pivorienė</a:t>
            </a:r>
            <a:endParaRPr lang="lt-LT" sz="1600" i="1" dirty="0">
              <a:solidFill>
                <a:srgbClr val="0070C0"/>
              </a:solidFill>
            </a:endParaRPr>
          </a:p>
          <a:p>
            <a:r>
              <a:rPr lang="lt-LT" sz="1600" i="1" dirty="0">
                <a:solidFill>
                  <a:srgbClr val="0070C0"/>
                </a:solidFill>
              </a:rPr>
              <a:t>20</a:t>
            </a:r>
            <a:r>
              <a:rPr lang="en-US" sz="1600" i="1" dirty="0">
                <a:solidFill>
                  <a:srgbClr val="0070C0"/>
                </a:solidFill>
              </a:rPr>
              <a:t>2</a:t>
            </a:r>
            <a:r>
              <a:rPr lang="lt-LT" sz="1600" i="1" dirty="0">
                <a:solidFill>
                  <a:srgbClr val="0070C0"/>
                </a:solidFill>
              </a:rPr>
              <a:t>6-02-24</a:t>
            </a:r>
          </a:p>
        </p:txBody>
      </p:sp>
    </p:spTree>
    <p:extLst>
      <p:ext uri="{BB962C8B-B14F-4D97-AF65-F5344CB8AC3E}">
        <p14:creationId xmlns:p14="http://schemas.microsoft.com/office/powerpoint/2010/main" val="4135209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171450"/>
            <a:ext cx="7543800" cy="1450975"/>
          </a:xfrm>
        </p:spPr>
        <p:txBody>
          <a:bodyPr lIns="90000" tIns="46800" rIns="90000" bIns="4680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 err="1">
                <a:solidFill>
                  <a:srgbClr val="0070C0"/>
                </a:solidFill>
              </a:rPr>
              <a:t>Mokini</a:t>
            </a:r>
            <a:r>
              <a:rPr lang="lt-LT" i="1" dirty="0">
                <a:solidFill>
                  <a:srgbClr val="0070C0"/>
                </a:solidFill>
              </a:rPr>
              <a:t>ų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skai</a:t>
            </a:r>
            <a:r>
              <a:rPr lang="lt-LT" i="1" dirty="0">
                <a:solidFill>
                  <a:srgbClr val="0070C0"/>
                </a:solidFill>
              </a:rPr>
              <a:t>č</a:t>
            </a:r>
            <a:r>
              <a:rPr lang="en-US" i="1" dirty="0" err="1">
                <a:solidFill>
                  <a:srgbClr val="0070C0"/>
                </a:solidFill>
              </a:rPr>
              <a:t>ius</a:t>
            </a:r>
            <a:endParaRPr lang="en-US" i="1" dirty="0">
              <a:solidFill>
                <a:srgbClr val="0070C0"/>
              </a:solidFill>
            </a:endParaRPr>
          </a:p>
        </p:txBody>
      </p:sp>
      <p:graphicFrame>
        <p:nvGraphicFramePr>
          <p:cNvPr id="6673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3233099"/>
              </p:ext>
            </p:extLst>
          </p:nvPr>
        </p:nvGraphicFramePr>
        <p:xfrm>
          <a:off x="323528" y="2420888"/>
          <a:ext cx="8210426" cy="3240137"/>
        </p:xfrm>
        <a:graphic>
          <a:graphicData uri="http://schemas.openxmlformats.org/drawingml/2006/table">
            <a:tbl>
              <a:tblPr/>
              <a:tblGrid>
                <a:gridCol w="1730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3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3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7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5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0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Koncentrai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Mokin. sk.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sng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m.m</a:t>
                      </a: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lt-LT" sz="2000" b="1" i="1" u="sng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pradž</a:t>
                      </a: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Mokin. sk.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pus. </a:t>
                      </a:r>
                      <a:r>
                        <a:rPr kumimoji="0" lang="en-US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  <a:r>
                        <a:rPr kumimoji="0" lang="en-US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lt-LT" sz="2000" b="1" i="1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Atvyko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švyko</a:t>
                      </a:r>
                      <a:endParaRPr kumimoji="0" lang="lt-LT" sz="2000" b="1" i="1" u="sng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4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1 - 4 kl.</a:t>
                      </a:r>
                      <a:endParaRPr kumimoji="0" lang="lt-LT" sz="3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281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283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5 - 8 kl.</a:t>
                      </a:r>
                      <a:endParaRPr kumimoji="0" lang="lt-LT" sz="36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312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6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Iš viso</a:t>
                      </a:r>
                      <a:r>
                        <a:rPr kumimoji="0" lang="lt-LT" sz="3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kumimoji="0" lang="lt-LT" sz="36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593</a:t>
                      </a:r>
                      <a:endParaRPr kumimoji="0" lang="lt-LT" sz="3600" b="0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593</a:t>
                      </a:r>
                      <a:endParaRPr kumimoji="0" lang="lt-LT" sz="3600" b="0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1443" marR="91443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38903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723" name="Group 6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773084711"/>
              </p:ext>
            </p:extLst>
          </p:nvPr>
        </p:nvGraphicFramePr>
        <p:xfrm>
          <a:off x="457364" y="2182913"/>
          <a:ext cx="8261518" cy="3907156"/>
        </p:xfrm>
        <a:graphic>
          <a:graphicData uri="http://schemas.openxmlformats.org/drawingml/2006/table">
            <a:tbl>
              <a:tblPr/>
              <a:tblGrid>
                <a:gridCol w="1643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3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8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0116">
                  <a:extLst>
                    <a:ext uri="{9D8B030D-6E8A-4147-A177-3AD203B41FA5}">
                      <a16:colId xmlns:a16="http://schemas.microsoft.com/office/drawing/2014/main" val="1451179944"/>
                    </a:ext>
                  </a:extLst>
                </a:gridCol>
                <a:gridCol w="1338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Koncentrai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Puikiai </a:t>
                      </a:r>
                      <a:endParaRPr kumimoji="0" lang="lt-LT" sz="2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Gerai </a:t>
                      </a:r>
                      <a:endParaRPr kumimoji="0" lang="lt-LT" sz="2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Patenk</a:t>
                      </a:r>
                      <a:r>
                        <a:rPr kumimoji="0" lang="lt-LT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lt-LT" sz="2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Nepakankamai patenkinamai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20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Nepažang</a:t>
                      </a:r>
                      <a:r>
                        <a:rPr kumimoji="0" lang="lt-LT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lt-LT" sz="2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7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1-4  kl.</a:t>
                      </a:r>
                      <a:endParaRPr kumimoji="0" lang="lt-LT" sz="3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103</a:t>
                      </a:r>
                      <a:endParaRPr kumimoji="0" lang="lt-LT" sz="3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95</a:t>
                      </a:r>
                      <a:endParaRPr kumimoji="0" lang="lt-LT" sz="3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5-8 kl.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</a:t>
                      </a:r>
                      <a:endParaRPr kumimoji="0" lang="lt-LT" sz="3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3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lt-LT" sz="3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4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Iš viso:</a:t>
                      </a:r>
                      <a:endParaRPr kumimoji="0" lang="lt-LT" sz="4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4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kumimoji="0" lang="lt-LT" sz="4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4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endParaRPr kumimoji="0" lang="lt-LT" sz="4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4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218</a:t>
                      </a:r>
                      <a:endParaRPr kumimoji="0" lang="lt-LT" sz="4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4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4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lt-LT" sz="4000" b="1" i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692696"/>
            <a:ext cx="8385175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i="1" dirty="0">
                <a:solidFill>
                  <a:srgbClr val="0070C0"/>
                </a:solidFill>
              </a:rPr>
              <a:t>I pusmetį baigėme</a:t>
            </a:r>
            <a:endParaRPr lang="en-US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1910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2710" y="542251"/>
            <a:ext cx="6346825" cy="10080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4000" i="1" dirty="0">
                <a:solidFill>
                  <a:srgbClr val="0070C0"/>
                </a:solidFill>
              </a:rPr>
              <a:t>Ugdymo(</a:t>
            </a:r>
            <a:r>
              <a:rPr lang="lt-LT" sz="4000" i="1" dirty="0" err="1">
                <a:solidFill>
                  <a:srgbClr val="0070C0"/>
                </a:solidFill>
              </a:rPr>
              <a:t>si</a:t>
            </a:r>
            <a:r>
              <a:rPr lang="lt-LT" sz="4000" i="1" dirty="0">
                <a:solidFill>
                  <a:srgbClr val="0070C0"/>
                </a:solidFill>
              </a:rPr>
              <a:t>) rezultatai</a:t>
            </a:r>
            <a:br>
              <a:rPr lang="lt-LT" sz="3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lt-LT" sz="3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DDF1A4BE-70FC-8823-9707-9EE303331B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6295135"/>
              </p:ext>
            </p:extLst>
          </p:nvPr>
        </p:nvGraphicFramePr>
        <p:xfrm>
          <a:off x="683568" y="1196752"/>
          <a:ext cx="763284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816843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440160"/>
          </a:xfrm>
        </p:spPr>
        <p:txBody>
          <a:bodyPr/>
          <a:lstStyle/>
          <a:p>
            <a:r>
              <a:rPr lang="lt-LT" altLang="lt-LT" i="1" dirty="0">
                <a:solidFill>
                  <a:schemeClr val="tx1"/>
                </a:solidFill>
              </a:rPr>
              <a:t>Praleistų pamokų tenka vienam mokiniui  </a:t>
            </a:r>
            <a:r>
              <a:rPr lang="lt-LT" altLang="lt-LT" sz="2400" i="1" dirty="0">
                <a:solidFill>
                  <a:schemeClr val="tx1"/>
                </a:solidFill>
              </a:rPr>
              <a:t>(1)</a:t>
            </a:r>
            <a:endParaRPr lang="lt-LT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9E1A23A5-8874-BDC6-0A71-6A6B58FB3D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659060"/>
              </p:ext>
            </p:extLst>
          </p:nvPr>
        </p:nvGraphicFramePr>
        <p:xfrm>
          <a:off x="827584" y="198884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843257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872208"/>
          </a:xfrm>
        </p:spPr>
        <p:txBody>
          <a:bodyPr/>
          <a:lstStyle/>
          <a:p>
            <a:r>
              <a:rPr lang="lt-LT" altLang="lt-LT" sz="4400" i="1" dirty="0">
                <a:solidFill>
                  <a:schemeClr val="tx1"/>
                </a:solidFill>
              </a:rPr>
              <a:t>Per I pusmetį 42 mokiniai nepraleido nei vienos pamokos</a:t>
            </a:r>
            <a:endParaRPr lang="lt-LT" sz="44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1764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lt-LT" dirty="0">
                <a:solidFill>
                  <a:srgbClr val="0070C0"/>
                </a:solidFill>
              </a:rPr>
              <a:t>1 klasėse – 9 mokiniai</a:t>
            </a:r>
          </a:p>
          <a:p>
            <a:pPr>
              <a:buFont typeface="Wingdings" pitchFamily="2" charset="2"/>
              <a:buChar char="q"/>
            </a:pPr>
            <a:r>
              <a:rPr lang="lt-LT" dirty="0">
                <a:solidFill>
                  <a:srgbClr val="0070C0"/>
                </a:solidFill>
              </a:rPr>
              <a:t>2 klasėse – 7 mokiniai</a:t>
            </a:r>
          </a:p>
          <a:p>
            <a:pPr>
              <a:buFont typeface="Wingdings" pitchFamily="2" charset="2"/>
              <a:buChar char="q"/>
            </a:pPr>
            <a:r>
              <a:rPr lang="lt-LT" dirty="0">
                <a:solidFill>
                  <a:srgbClr val="0070C0"/>
                </a:solidFill>
              </a:rPr>
              <a:t>3 klasėse - 9 mokiniai</a:t>
            </a:r>
          </a:p>
          <a:p>
            <a:pPr>
              <a:buFont typeface="Wingdings" pitchFamily="2" charset="2"/>
              <a:buChar char="q"/>
            </a:pPr>
            <a:r>
              <a:rPr lang="lt-LT" dirty="0">
                <a:solidFill>
                  <a:srgbClr val="0070C0"/>
                </a:solidFill>
              </a:rPr>
              <a:t>4 klasėse – 8 mokiniai</a:t>
            </a:r>
          </a:p>
          <a:p>
            <a:pPr>
              <a:buFont typeface="Wingdings" pitchFamily="2" charset="2"/>
              <a:buChar char="q"/>
            </a:pPr>
            <a:r>
              <a:rPr lang="lt-LT" dirty="0">
                <a:solidFill>
                  <a:srgbClr val="0070C0"/>
                </a:solidFill>
              </a:rPr>
              <a:t>5 klasėse – 7 mokiniai</a:t>
            </a:r>
          </a:p>
          <a:p>
            <a:pPr>
              <a:buFont typeface="Wingdings" pitchFamily="2" charset="2"/>
              <a:buChar char="q"/>
            </a:pPr>
            <a:r>
              <a:rPr lang="lt-LT" dirty="0">
                <a:solidFill>
                  <a:srgbClr val="0070C0"/>
                </a:solidFill>
              </a:rPr>
              <a:t>6 klasėse –  3 mokiniai</a:t>
            </a:r>
          </a:p>
          <a:p>
            <a:pPr>
              <a:buFont typeface="Wingdings" pitchFamily="2" charset="2"/>
              <a:buChar char="q"/>
            </a:pPr>
            <a:r>
              <a:rPr lang="lt-LT" dirty="0">
                <a:solidFill>
                  <a:srgbClr val="0070C0"/>
                </a:solidFill>
              </a:rPr>
              <a:t>7 klasėse –  1 mokinys</a:t>
            </a:r>
          </a:p>
          <a:p>
            <a:pPr>
              <a:buFont typeface="Wingdings" pitchFamily="2" charset="2"/>
              <a:buChar char="q"/>
            </a:pPr>
            <a:r>
              <a:rPr lang="lt-LT" dirty="0">
                <a:solidFill>
                  <a:srgbClr val="0070C0"/>
                </a:solidFill>
              </a:rPr>
              <a:t>8 klasėse –  1 mokinys</a:t>
            </a:r>
          </a:p>
          <a:p>
            <a:pPr>
              <a:buFont typeface="Wingdings" pitchFamily="2" charset="2"/>
              <a:buChar char="q"/>
            </a:pPr>
            <a:endParaRPr lang="lt-L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97F99-14E5-9DD4-C309-1B5ADD796E80}"/>
              </a:ext>
            </a:extLst>
          </p:cNvPr>
          <p:cNvSpPr txBox="1"/>
          <p:nvPr/>
        </p:nvSpPr>
        <p:spPr>
          <a:xfrm>
            <a:off x="8049072" y="134076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47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841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63488"/>
          </a:xfrm>
        </p:spPr>
        <p:txBody>
          <a:bodyPr/>
          <a:lstStyle/>
          <a:p>
            <a:br>
              <a:rPr lang="lt-LT" altLang="lt-LT" i="1" dirty="0">
                <a:solidFill>
                  <a:schemeClr val="tx1"/>
                </a:solidFill>
              </a:rPr>
            </a:br>
            <a:r>
              <a:rPr lang="lt-LT" altLang="lt-LT" sz="3600" i="1" dirty="0">
                <a:solidFill>
                  <a:schemeClr val="tx1"/>
                </a:solidFill>
              </a:rPr>
              <a:t>Ugdymo rezultatų palyginimas</a:t>
            </a:r>
            <a:endParaRPr lang="lt-LT" sz="3600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752636"/>
              </p:ext>
            </p:extLst>
          </p:nvPr>
        </p:nvGraphicFramePr>
        <p:xfrm>
          <a:off x="179512" y="1196752"/>
          <a:ext cx="8568952" cy="496596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20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2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lt-LT" sz="10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6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</a:rPr>
                        <a:t>5/ 20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</a:rPr>
                        <a:t>6m.m.       </a:t>
                      </a:r>
                      <a:endParaRPr lang="lt-LT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6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</a:rPr>
                        <a:t>4/ 20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</a:rPr>
                        <a:t>5m.m.       </a:t>
                      </a:r>
                      <a:endParaRPr lang="lt-LT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</a:rPr>
                        <a:t> Pokytis</a:t>
                      </a:r>
                      <a:endParaRPr lang="lt-LT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6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Mokinių skaičius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593 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598 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</a:rPr>
                        <a:t>sumažėjo 5 </a:t>
                      </a:r>
                      <a:r>
                        <a:rPr lang="lt-LT" sz="2000" b="1" dirty="0" err="1">
                          <a:solidFill>
                            <a:srgbClr val="0070C0"/>
                          </a:solidFill>
                          <a:effectLst/>
                        </a:rPr>
                        <a:t>mokin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</a:rPr>
                        <a:t>.</a:t>
                      </a:r>
                      <a:endParaRPr lang="lt-LT" sz="2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Pažangumas %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98,82%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97,32%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lt-LT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pakilo 1,5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</a:rPr>
                        <a:t>%</a:t>
                      </a:r>
                      <a:endParaRPr lang="lt-LT" sz="2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Vidutinis pažymys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7,92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7,95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sumažėjo 0,03</a:t>
                      </a:r>
                      <a:endParaRPr lang="lt-LT" sz="2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Mokosi puikiai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87 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89 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sumažėjo 2 </a:t>
                      </a:r>
                      <a:r>
                        <a:rPr lang="lt-LT" sz="2000" b="1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mokin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.</a:t>
                      </a:r>
                      <a:endParaRPr lang="lt-LT" sz="2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Mokosi gerai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177 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185 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</a:rPr>
                        <a:t>sumažėjo 8 </a:t>
                      </a:r>
                      <a:r>
                        <a:rPr lang="lt-LT" sz="2000" b="1" dirty="0" err="1">
                          <a:solidFill>
                            <a:srgbClr val="0070C0"/>
                          </a:solidFill>
                          <a:effectLst/>
                        </a:rPr>
                        <a:t>mokin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</a:rPr>
                        <a:t>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3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Mokosi nepakankamai </a:t>
                      </a:r>
                      <a:r>
                        <a:rPr lang="lt-LT" sz="1800" b="1" dirty="0" err="1">
                          <a:solidFill>
                            <a:schemeClr val="tx1"/>
                          </a:solidFill>
                          <a:effectLst/>
                        </a:rPr>
                        <a:t>paten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101mok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87mok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padaugėjo 14 </a:t>
                      </a:r>
                      <a:r>
                        <a:rPr lang="lt-LT" sz="2000" b="1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mokin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. </a:t>
                      </a:r>
                      <a:endParaRPr lang="lt-LT" sz="2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2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Mokosi </a:t>
                      </a:r>
                      <a:r>
                        <a:rPr lang="lt-LT" sz="1800" b="1" dirty="0" err="1">
                          <a:solidFill>
                            <a:schemeClr val="tx1"/>
                          </a:solidFill>
                          <a:effectLst/>
                        </a:rPr>
                        <a:t>nepaten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6mok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16mok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sumažėjo 10 </a:t>
                      </a:r>
                      <a:r>
                        <a:rPr lang="lt-LT" sz="2000" b="1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mokin</a:t>
                      </a: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</a:rPr>
                        <a:t>. </a:t>
                      </a:r>
                      <a:endParaRPr lang="lt-LT" sz="2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Kokybė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45,82%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45,82%</a:t>
                      </a:r>
                      <a:endParaRPr lang="da-DK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</a:rPr>
                        <a:t>nepakito</a:t>
                      </a:r>
                      <a:endParaRPr lang="lt-LT" sz="20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6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Praleista pamokų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23 127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(39 I mok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.)</a:t>
                      </a:r>
                      <a:endParaRPr lang="da-DK" sz="14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22 298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(37,29 I mok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.)</a:t>
                      </a:r>
                      <a:endParaRPr lang="da-DK" sz="14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</a:rPr>
                        <a:t>padidėjo 829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600" b="1" dirty="0">
                          <a:solidFill>
                            <a:srgbClr val="0070C0"/>
                          </a:solidFill>
                          <a:effectLst/>
                        </a:rPr>
                        <a:t>(padidėjo 1,71 I mok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</a:rPr>
                        <a:t>in</a:t>
                      </a:r>
                      <a:r>
                        <a:rPr lang="lt-LT" sz="1600" b="1" dirty="0">
                          <a:solidFill>
                            <a:srgbClr val="0070C0"/>
                          </a:solidFill>
                          <a:effectLst/>
                        </a:rPr>
                        <a:t>.)</a:t>
                      </a:r>
                      <a:endParaRPr lang="lt-LT" sz="1600" b="1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73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Praleista dėl ligos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17 532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t-LT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(29,56 I mok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.)</a:t>
                      </a:r>
                      <a:endParaRPr lang="da-DK" sz="14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17 402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t-LT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(29,10 I mok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14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.)</a:t>
                      </a:r>
                      <a:endParaRPr lang="da-DK" sz="14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padidėjo 130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(padidėjo 0,46 I mok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kumimoji="0" lang="lt-L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  <a:endParaRPr kumimoji="0" lang="lt-LT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73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</a:rPr>
                        <a:t>Nepateisintos pamokos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659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6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(1,11 I mok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16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 )</a:t>
                      </a:r>
                      <a:endParaRPr lang="da-DK" sz="16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602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16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(1,01 I mok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in</a:t>
                      </a:r>
                      <a:r>
                        <a:rPr lang="lt-LT" sz="1600" b="1" dirty="0">
                          <a:solidFill>
                            <a:srgbClr val="0070C0"/>
                          </a:solidFill>
                          <a:effectLst/>
                          <a:latin typeface="Palatino Linotype" panose="02040502050505030304" pitchFamily="18" charset="0"/>
                          <a:ea typeface="Times New Roman" panose="02020603050405020304" pitchFamily="18" charset="0"/>
                        </a:rPr>
                        <a:t>. )</a:t>
                      </a:r>
                      <a:endParaRPr lang="da-DK" sz="1600" b="1" dirty="0">
                        <a:solidFill>
                          <a:srgbClr val="0070C0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padidėjo 57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(padidėjo 0,1 I mok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kumimoji="0" lang="lt-L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.)`</a:t>
                      </a:r>
                      <a:endParaRPr kumimoji="0" lang="lt-LT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6728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61058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lt-LT" i="1" dirty="0"/>
              <a:t>Išvados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11560" y="1119642"/>
            <a:ext cx="8229600" cy="468052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 dirty="0">
                <a:solidFill>
                  <a:schemeClr val="tx2"/>
                </a:solidFill>
              </a:rPr>
              <a:t>Pakilo mokinių pažangumas 1,5℅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 dirty="0">
                <a:solidFill>
                  <a:schemeClr val="tx2"/>
                </a:solidFill>
              </a:rPr>
              <a:t>Krito  vidutinis pažymys 0,03 balo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 dirty="0">
                <a:solidFill>
                  <a:schemeClr val="tx2"/>
                </a:solidFill>
              </a:rPr>
              <a:t>Sumažėjo   puikiai besimokančių mokinių skaičius -2 mokiniais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 dirty="0">
                <a:solidFill>
                  <a:schemeClr val="tx2"/>
                </a:solidFill>
              </a:rPr>
              <a:t>Sumažėjo gerai besimokančių mokinių skaičius –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>
                <a:solidFill>
                  <a:schemeClr val="tx2"/>
                </a:solidFill>
              </a:rPr>
              <a:t>8 </a:t>
            </a:r>
            <a:r>
              <a:rPr lang="lt-LT" sz="3200" i="1" dirty="0">
                <a:solidFill>
                  <a:schemeClr val="tx2"/>
                </a:solidFill>
              </a:rPr>
              <a:t>mokiniais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 dirty="0">
                <a:solidFill>
                  <a:schemeClr val="tx2"/>
                </a:solidFill>
              </a:rPr>
              <a:t>Mokymosi kokybė nepakito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 dirty="0">
                <a:solidFill>
                  <a:schemeClr val="tx2"/>
                </a:solidFill>
              </a:rPr>
              <a:t>Padidėjo   praleistų pamokų skaičius tenkantis vienam mokiniui – 1,7 pamokos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 dirty="0">
                <a:solidFill>
                  <a:schemeClr val="tx2"/>
                </a:solidFill>
              </a:rPr>
              <a:t>Padidėjo  praleistų pamokų skaičius dėl ligos, tenkantis vienam mokiniui – 0,46 pamokos 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lt-LT" sz="3200" i="1" dirty="0">
                <a:solidFill>
                  <a:schemeClr val="tx2"/>
                </a:solidFill>
              </a:rPr>
              <a:t>Padidėjo nepateisintų pamokų skaičius tenkantis vienam mokiniui – 0,1 pamokos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lt-LT" sz="32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256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229600" cy="1600200"/>
          </a:xfrm>
        </p:spPr>
        <p:txBody>
          <a:bodyPr/>
          <a:lstStyle/>
          <a:p>
            <a:r>
              <a:rPr lang="lt-LT" dirty="0"/>
              <a:t>Ačiū už dėmesį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17032"/>
            <a:ext cx="3466728" cy="2409131"/>
          </a:xfrm>
        </p:spPr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70262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ykdomo">
  <a:themeElements>
    <a:clrScheme name="Vykdom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Vykdom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ykdom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4461</TotalTime>
  <Words>467</Words>
  <Application>Microsoft Office PowerPoint</Application>
  <PresentationFormat>Demonstracija ekrane (4:3)</PresentationFormat>
  <Paragraphs>147</Paragraphs>
  <Slides>9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Courier New</vt:lpstr>
      <vt:lpstr>Palatino Linotype</vt:lpstr>
      <vt:lpstr>Times New Roman</vt:lpstr>
      <vt:lpstr>Wingdings</vt:lpstr>
      <vt:lpstr>Vykdomo</vt:lpstr>
      <vt:lpstr>I pusmečio ugdymo(si) rezultatai 2025-2026m.m. </vt:lpstr>
      <vt:lpstr>Mokinių skaičius</vt:lpstr>
      <vt:lpstr>I pusmetį baigėme</vt:lpstr>
      <vt:lpstr>Ugdymo(si) rezultatai </vt:lpstr>
      <vt:lpstr>Praleistų pamokų tenka vienam mokiniui  (1)</vt:lpstr>
      <vt:lpstr>Per I pusmetį 42 mokiniai nepraleido nei vienos pamokos</vt:lpstr>
      <vt:lpstr> Ugdymo rezultatų palyginimas</vt:lpstr>
      <vt:lpstr>Išvados</vt:lpstr>
      <vt:lpstr>Ačiū už dėmesį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pusmečio ugdymo(si) rezultatai 2013-2014 m.m.</dc:title>
  <dc:creator>Mokytoja</dc:creator>
  <cp:lastModifiedBy>Audronė Pivorienė</cp:lastModifiedBy>
  <cp:revision>193</cp:revision>
  <dcterms:created xsi:type="dcterms:W3CDTF">2015-02-11T13:34:36Z</dcterms:created>
  <dcterms:modified xsi:type="dcterms:W3CDTF">2026-02-25T08:31:15Z</dcterms:modified>
</cp:coreProperties>
</file>