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1"/>
  </p:notesMasterIdLst>
  <p:sldIdLst>
    <p:sldId id="256" r:id="rId2"/>
    <p:sldId id="258" r:id="rId3"/>
    <p:sldId id="259" r:id="rId4"/>
    <p:sldId id="260" r:id="rId5"/>
    <p:sldId id="274" r:id="rId6"/>
    <p:sldId id="282" r:id="rId7"/>
    <p:sldId id="279" r:id="rId8"/>
    <p:sldId id="281" r:id="rId9"/>
    <p:sldId id="294" r:id="rId10"/>
  </p:sldIdLst>
  <p:sldSz cx="9144000" cy="6858000" type="screen4x3"/>
  <p:notesSz cx="6858000" cy="91440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40E7C"/>
    <a:srgbClr val="EA36DD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utinis stilius 2 – paryškinima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Šviesus stilius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93D81CF-94F2-401A-BA57-92F5A7B2D0C5}" styleName="Vidutinis stiliu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16DA210-FB5B-4158-B5E0-FEB733F419BA}" styleName="Šviesus stilius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Be stiliaus, lentelės tinklelis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887" autoAdjust="0"/>
    <p:restoredTop sz="94660"/>
  </p:normalViewPr>
  <p:slideViewPr>
    <p:cSldViewPr>
      <p:cViewPr varScale="1">
        <p:scale>
          <a:sx n="161" d="100"/>
          <a:sy n="161" d="100"/>
        </p:scale>
        <p:origin x="1696" y="10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3" d="100"/>
          <a:sy n="83" d="100"/>
        </p:scale>
        <p:origin x="-319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i="0" baseline="0" dirty="0">
                <a:solidFill>
                  <a:schemeClr val="tx1"/>
                </a:solidFill>
              </a:rPr>
              <a:t>2025-2026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9.0513932615339424E-2"/>
          <c:y val="0.23858625496637939"/>
          <c:w val="0.90948606720465408"/>
          <c:h val="0.60530052140290103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rgbClr val="FFC00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DF28-4A03-BB92-7F70E5ABA1A4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DF28-4A03-BB92-7F70E5ABA1A4}"/>
              </c:ext>
            </c:extLst>
          </c:dPt>
          <c:dPt>
            <c:idx val="2"/>
            <c:bubble3D val="0"/>
            <c:spPr>
              <a:solidFill>
                <a:schemeClr val="bg1">
                  <a:lumMod val="65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DF28-4A03-BB92-7F70E5ABA1A4}"/>
              </c:ext>
            </c:extLst>
          </c:dPt>
          <c:dPt>
            <c:idx val="3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DF28-4A03-BB92-7F70E5ABA1A4}"/>
              </c:ext>
            </c:extLst>
          </c:dPt>
          <c:dPt>
            <c:idx val="4"/>
            <c:bubble3D val="0"/>
            <c:spPr>
              <a:solidFill>
                <a:srgbClr val="FF000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DF28-4A03-BB92-7F70E5ABA1A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Ipusmetis!$D$9:$D$13</c:f>
              <c:strCache>
                <c:ptCount val="5"/>
                <c:pt idx="0">
                  <c:v>Puikiai</c:v>
                </c:pt>
                <c:pt idx="1">
                  <c:v>Gerai </c:v>
                </c:pt>
                <c:pt idx="2">
                  <c:v>Patenkinamai</c:v>
                </c:pt>
                <c:pt idx="3">
                  <c:v>Nepak.patenkinamai</c:v>
                </c:pt>
                <c:pt idx="4">
                  <c:v>Nepat. </c:v>
                </c:pt>
              </c:strCache>
            </c:strRef>
          </c:cat>
          <c:val>
            <c:numRef>
              <c:f>Ipusmetis!$E$9:$E$13</c:f>
              <c:numCache>
                <c:formatCode>General</c:formatCode>
                <c:ptCount val="5"/>
                <c:pt idx="0">
                  <c:v>87</c:v>
                </c:pt>
                <c:pt idx="1">
                  <c:v>177</c:v>
                </c:pt>
                <c:pt idx="2">
                  <c:v>218</c:v>
                </c:pt>
                <c:pt idx="3">
                  <c:v>101</c:v>
                </c:pt>
                <c:pt idx="4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DF28-4A03-BB92-7F70E5ABA1A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 w="25400"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depthPercent val="100"/>
      <c:rAngAx val="1"/>
    </c:view3D>
    <c:floor>
      <c:thickness val="0"/>
      <c:spPr>
        <a:noFill/>
        <a:ln w="9525">
          <a:noFill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3.2157889594111227E-2"/>
          <c:y val="2.2885498687664041E-2"/>
          <c:w val="0.82656353702079133"/>
          <c:h val="0.85750721784776907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'tenka 1 mok. '!$B$11</c:f>
              <c:strCache>
                <c:ptCount val="1"/>
                <c:pt idx="0">
                  <c:v>praleista</c:v>
                </c:pt>
              </c:strCache>
            </c:strRef>
          </c:tx>
          <c:spPr>
            <a:solidFill>
              <a:srgbClr val="4F81BD"/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'tenka 1 mok. '!$C$10:$J$10</c:f>
              <c:strCache>
                <c:ptCount val="8"/>
                <c:pt idx="0">
                  <c:v>1 kl.</c:v>
                </c:pt>
                <c:pt idx="1">
                  <c:v>2 kl.</c:v>
                </c:pt>
                <c:pt idx="2">
                  <c:v>3 kl.</c:v>
                </c:pt>
                <c:pt idx="3">
                  <c:v>4 kl.</c:v>
                </c:pt>
                <c:pt idx="4">
                  <c:v>5 kl.</c:v>
                </c:pt>
                <c:pt idx="5">
                  <c:v>6 kl.</c:v>
                </c:pt>
                <c:pt idx="6">
                  <c:v>7 kl.</c:v>
                </c:pt>
                <c:pt idx="7">
                  <c:v>8 kl.</c:v>
                </c:pt>
              </c:strCache>
            </c:strRef>
          </c:cat>
          <c:val>
            <c:numRef>
              <c:f>'tenka 1 mok. '!$C$11:$J$11</c:f>
              <c:numCache>
                <c:formatCode>General</c:formatCode>
                <c:ptCount val="8"/>
                <c:pt idx="0">
                  <c:v>32.799999999999997</c:v>
                </c:pt>
                <c:pt idx="1">
                  <c:v>35.700000000000003</c:v>
                </c:pt>
                <c:pt idx="2">
                  <c:v>40.9</c:v>
                </c:pt>
                <c:pt idx="3">
                  <c:v>29.4</c:v>
                </c:pt>
                <c:pt idx="4">
                  <c:v>29</c:v>
                </c:pt>
                <c:pt idx="5">
                  <c:v>49.1</c:v>
                </c:pt>
                <c:pt idx="6">
                  <c:v>43.9</c:v>
                </c:pt>
                <c:pt idx="7">
                  <c:v>47.9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EFC-415C-B5BB-5EB67F4A27F2}"/>
            </c:ext>
          </c:extLst>
        </c:ser>
        <c:ser>
          <c:idx val="1"/>
          <c:order val="1"/>
          <c:tx>
            <c:strRef>
              <c:f>'tenka 1 mok. '!$B$12</c:f>
              <c:strCache>
                <c:ptCount val="1"/>
                <c:pt idx="0">
                  <c:v>dėl ligos</c:v>
                </c:pt>
              </c:strCache>
            </c:strRef>
          </c:tx>
          <c:spPr>
            <a:solidFill>
              <a:srgbClr val="C0504D"/>
            </a:solidFill>
            <a:ln w="25400">
              <a:noFill/>
            </a:ln>
          </c:spPr>
          <c:invertIfNegative val="0"/>
          <c:dLbls>
            <c:dLbl>
              <c:idx val="0"/>
              <c:layout>
                <c:manualLayout>
                  <c:x val="3.4234234234234232E-2"/>
                  <c:y val="-1.379310344827586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EFC-415C-B5BB-5EB67F4A27F2}"/>
                </c:ext>
              </c:extLst>
            </c:dLbl>
            <c:dLbl>
              <c:idx val="1"/>
              <c:layout>
                <c:manualLayout>
                  <c:x val="2.5225225225225259E-2"/>
                  <c:y val="-8.4290214011718579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EFC-415C-B5BB-5EB67F4A27F2}"/>
                </c:ext>
              </c:extLst>
            </c:dLbl>
            <c:dLbl>
              <c:idx val="2"/>
              <c:layout>
                <c:manualLayout>
                  <c:x val="1.4414414414414415E-2"/>
                  <c:y val="-8.4290214011718579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EFC-415C-B5BB-5EB67F4A27F2}"/>
                </c:ext>
              </c:extLst>
            </c:dLbl>
            <c:dLbl>
              <c:idx val="3"/>
              <c:layout>
                <c:manualLayout>
                  <c:x val="2.1621621621621623E-2"/>
                  <c:y val="-2.298850574712643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BEFC-415C-B5BB-5EB67F4A27F2}"/>
                </c:ext>
              </c:extLst>
            </c:dLbl>
            <c:dLbl>
              <c:idx val="4"/>
              <c:layout>
                <c:manualLayout>
                  <c:x val="1.4414414414414349E-2"/>
                  <c:y val="4.597701149425203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EFC-415C-B5BB-5EB67F4A27F2}"/>
                </c:ext>
              </c:extLst>
            </c:dLbl>
            <c:dLbl>
              <c:idx val="5"/>
              <c:layout>
                <c:manualLayout>
                  <c:x val="2.7124388950388933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BEFC-415C-B5BB-5EB67F4A27F2}"/>
                </c:ext>
              </c:extLst>
            </c:dLbl>
            <c:dLbl>
              <c:idx val="6"/>
              <c:layout>
                <c:manualLayout>
                  <c:x val="1.4414414414414415E-2"/>
                  <c:y val="-1.839080459770114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BEFC-415C-B5BB-5EB67F4A27F2}"/>
                </c:ext>
              </c:extLst>
            </c:dLbl>
            <c:dLbl>
              <c:idx val="7"/>
              <c:layout>
                <c:manualLayout>
                  <c:x val="2.1621621621621623E-2"/>
                  <c:y val="-1.379310344827586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BEFC-415C-B5BB-5EB67F4A27F2}"/>
                </c:ext>
              </c:extLst>
            </c:dLbl>
            <c:spPr>
              <a:noFill/>
              <a:ln w="25400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'tenka 1 mok. '!$C$10:$J$10</c:f>
              <c:strCache>
                <c:ptCount val="8"/>
                <c:pt idx="0">
                  <c:v>1 kl.</c:v>
                </c:pt>
                <c:pt idx="1">
                  <c:v>2 kl.</c:v>
                </c:pt>
                <c:pt idx="2">
                  <c:v>3 kl.</c:v>
                </c:pt>
                <c:pt idx="3">
                  <c:v>4 kl.</c:v>
                </c:pt>
                <c:pt idx="4">
                  <c:v>5 kl.</c:v>
                </c:pt>
                <c:pt idx="5">
                  <c:v>6 kl.</c:v>
                </c:pt>
                <c:pt idx="6">
                  <c:v>7 kl.</c:v>
                </c:pt>
                <c:pt idx="7">
                  <c:v>8 kl.</c:v>
                </c:pt>
              </c:strCache>
            </c:strRef>
          </c:cat>
          <c:val>
            <c:numRef>
              <c:f>'tenka 1 mok. '!$C$12:$J$12</c:f>
              <c:numCache>
                <c:formatCode>General</c:formatCode>
                <c:ptCount val="8"/>
                <c:pt idx="0">
                  <c:v>27.26</c:v>
                </c:pt>
                <c:pt idx="1">
                  <c:v>26.21</c:v>
                </c:pt>
                <c:pt idx="2">
                  <c:v>31.5</c:v>
                </c:pt>
                <c:pt idx="3">
                  <c:v>23.8</c:v>
                </c:pt>
                <c:pt idx="4">
                  <c:v>21</c:v>
                </c:pt>
                <c:pt idx="5">
                  <c:v>30.8</c:v>
                </c:pt>
                <c:pt idx="6">
                  <c:v>30.4</c:v>
                </c:pt>
                <c:pt idx="7">
                  <c:v>42.7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BEFC-415C-B5BB-5EB67F4A27F2}"/>
            </c:ext>
          </c:extLst>
        </c:ser>
        <c:ser>
          <c:idx val="2"/>
          <c:order val="2"/>
          <c:tx>
            <c:strRef>
              <c:f>'tenka 1 mok. '!$B$13</c:f>
              <c:strCache>
                <c:ptCount val="1"/>
                <c:pt idx="0">
                  <c:v>nepateisinta</c:v>
                </c:pt>
              </c:strCache>
            </c:strRef>
          </c:tx>
          <c:spPr>
            <a:solidFill>
              <a:srgbClr val="9BBB59"/>
            </a:solidFill>
            <a:ln w="25400">
              <a:noFill/>
            </a:ln>
          </c:spPr>
          <c:invertIfNegative val="0"/>
          <c:dLbls>
            <c:dLbl>
              <c:idx val="3"/>
              <c:layout>
                <c:manualLayout>
                  <c:x val="1.3562194475194467E-2"/>
                  <c:y val="0"/>
                </c:manualLayout>
              </c:layout>
              <c:spPr>
                <a:noFill/>
                <a:ln w="25400">
                  <a:noFill/>
                </a:ln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b="1" i="0" baseline="0"/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A-BEFC-415C-B5BB-5EB67F4A27F2}"/>
                </c:ext>
              </c:extLst>
            </c:dLbl>
            <c:dLbl>
              <c:idx val="4"/>
              <c:layout>
                <c:manualLayout>
                  <c:x val="8.4763715469964793E-3"/>
                  <c:y val="-4.16666666666681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BEFC-415C-B5BB-5EB67F4A27F2}"/>
                </c:ext>
              </c:extLst>
            </c:dLbl>
            <c:dLbl>
              <c:idx val="5"/>
              <c:layout>
                <c:manualLayout>
                  <c:x val="1.1866920165795158E-2"/>
                  <c:y val="-4.166666666666666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BEFC-415C-B5BB-5EB67F4A27F2}"/>
                </c:ext>
              </c:extLst>
            </c:dLbl>
            <c:dLbl>
              <c:idx val="6"/>
              <c:layout>
                <c:manualLayout>
                  <c:x val="1.525746878459365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BEFC-415C-B5BB-5EB67F4A27F2}"/>
                </c:ext>
              </c:extLst>
            </c:dLbl>
            <c:dLbl>
              <c:idx val="7"/>
              <c:layout>
                <c:manualLayout>
                  <c:x val="1.5257468784593775E-2"/>
                  <c:y val="-7.638800644811996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BEFC-415C-B5BB-5EB67F4A27F2}"/>
                </c:ext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b="1" i="0" baseline="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'tenka 1 mok. '!$C$10:$J$10</c:f>
              <c:strCache>
                <c:ptCount val="8"/>
                <c:pt idx="0">
                  <c:v>1 kl.</c:v>
                </c:pt>
                <c:pt idx="1">
                  <c:v>2 kl.</c:v>
                </c:pt>
                <c:pt idx="2">
                  <c:v>3 kl.</c:v>
                </c:pt>
                <c:pt idx="3">
                  <c:v>4 kl.</c:v>
                </c:pt>
                <c:pt idx="4">
                  <c:v>5 kl.</c:v>
                </c:pt>
                <c:pt idx="5">
                  <c:v>6 kl.</c:v>
                </c:pt>
                <c:pt idx="6">
                  <c:v>7 kl.</c:v>
                </c:pt>
                <c:pt idx="7">
                  <c:v>8 kl.</c:v>
                </c:pt>
              </c:strCache>
            </c:strRef>
          </c:cat>
          <c:val>
            <c:numRef>
              <c:f>'tenka 1 mok. '!$C$13:$J$13</c:f>
              <c:numCache>
                <c:formatCode>General</c:formatCode>
                <c:ptCount val="8"/>
                <c:pt idx="0">
                  <c:v>2.5</c:v>
                </c:pt>
                <c:pt idx="2">
                  <c:v>1.1000000000000001</c:v>
                </c:pt>
                <c:pt idx="3">
                  <c:v>2.2000000000000002</c:v>
                </c:pt>
                <c:pt idx="4">
                  <c:v>0.6</c:v>
                </c:pt>
                <c:pt idx="5">
                  <c:v>0.7</c:v>
                </c:pt>
                <c:pt idx="6">
                  <c:v>0.4</c:v>
                </c:pt>
                <c:pt idx="7">
                  <c:v>1.3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BEFC-415C-B5BB-5EB67F4A27F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412653200"/>
        <c:axId val="1"/>
        <c:axId val="0"/>
      </c:bar3DChart>
      <c:catAx>
        <c:axId val="14126532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412653200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88064750045779161"/>
          <c:y val="0.17925110551657231"/>
          <c:w val="0.10310394921565036"/>
          <c:h val="0.37925735473541999"/>
        </c:manualLayout>
      </c:layout>
      <c:overlay val="0"/>
      <c:spPr>
        <a:noFill/>
        <a:ln w="25400">
          <a:noFill/>
        </a:ln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noFill/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lt-LT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s vietos rezervavimo ženkla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946795-9CEA-4755-8E2C-7D8D5CCE1B48}" type="datetimeFigureOut">
              <a:rPr lang="lt-LT" smtClean="0"/>
              <a:t>2026-02-25</a:t>
            </a:fld>
            <a:endParaRPr lang="lt-LT"/>
          </a:p>
        </p:txBody>
      </p:sp>
      <p:sp>
        <p:nvSpPr>
          <p:cNvPr id="4" name="Skaidrės vaizdo vietos rezervavimo ženkla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t-LT"/>
          </a:p>
        </p:txBody>
      </p:sp>
      <p:sp>
        <p:nvSpPr>
          <p:cNvPr id="5" name="Pastabų vietos rezervavimo ženkl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A52382-BC1D-4C43-87E3-9CA21D26A27F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5318159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A52382-BC1D-4C43-87E3-9CA21D26A27F}" type="slidenum">
              <a:rPr lang="lt-LT" smtClean="0"/>
              <a:t>1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339698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lt-LT"/>
              <a:t>Spustelėję redag. ruoš. pavad. stilių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lt-LT"/>
              <a:t>Spustelėję redag. ruoš. paantrš. stilių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FBB99-B533-41EB-A82B-D1704DE4DF6A}" type="datetimeFigureOut">
              <a:rPr lang="lt-LT" smtClean="0"/>
              <a:t>2026-02-25</a:t>
            </a:fld>
            <a:endParaRPr lang="lt-LT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EA2B3F4-9854-4A5F-AF3B-4554DE138780}" type="slidenum">
              <a:rPr lang="lt-LT" smtClean="0"/>
              <a:t>‹#›</a:t>
            </a:fld>
            <a:endParaRPr lang="lt-LT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lt-L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FBB99-B533-41EB-A82B-D1704DE4DF6A}" type="datetimeFigureOut">
              <a:rPr lang="lt-LT" smtClean="0"/>
              <a:t>2026-02-25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2B3F4-9854-4A5F-AF3B-4554DE138780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lt-LT"/>
              <a:t>Spustelėję redag. ruoš. pavad. stilių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FBB99-B533-41EB-A82B-D1704DE4DF6A}" type="datetimeFigureOut">
              <a:rPr lang="lt-LT" smtClean="0"/>
              <a:t>2026-02-25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2B3F4-9854-4A5F-AF3B-4554DE138780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544ACD-6729-4EC2-BB04-48DB1580248E}" type="datetimeFigureOut">
              <a:rPr lang="lt-LT"/>
              <a:pPr>
                <a:defRPr/>
              </a:pPr>
              <a:t>2026-02-25</a:t>
            </a:fld>
            <a:endParaRPr lang="lt-LT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B0E08E-4625-496B-9B43-E1402C617F6D}" type="slidenum">
              <a:rPr lang="lt-LT"/>
              <a:pPr>
                <a:defRPr/>
              </a:pPr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6400227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FBB99-B533-41EB-A82B-D1704DE4DF6A}" type="datetimeFigureOut">
              <a:rPr lang="lt-LT" smtClean="0"/>
              <a:t>2026-02-25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2B3F4-9854-4A5F-AF3B-4554DE138780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lt-LT"/>
              <a:t>Spustelėję redag. ruoš. pavad.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FBB99-B533-41EB-A82B-D1704DE4DF6A}" type="datetimeFigureOut">
              <a:rPr lang="lt-LT" smtClean="0"/>
              <a:t>2026-02-25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2B3F4-9854-4A5F-AF3B-4554DE138780}" type="slidenum">
              <a:rPr lang="lt-LT" smtClean="0"/>
              <a:t>‹#›</a:t>
            </a:fld>
            <a:endParaRPr lang="lt-LT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FBB99-B533-41EB-A82B-D1704DE4DF6A}" type="datetimeFigureOut">
              <a:rPr lang="lt-LT" smtClean="0"/>
              <a:t>2026-02-25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2B3F4-9854-4A5F-AF3B-4554DE138780}" type="slidenum">
              <a:rPr lang="lt-LT" smtClean="0"/>
              <a:t>‹#›</a:t>
            </a:fld>
            <a:endParaRPr lang="lt-LT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FBB99-B533-41EB-A82B-D1704DE4DF6A}" type="datetimeFigureOut">
              <a:rPr lang="lt-LT" smtClean="0"/>
              <a:t>2026-02-25</a:t>
            </a:fld>
            <a:endParaRPr lang="lt-L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2B3F4-9854-4A5F-AF3B-4554DE138780}" type="slidenum">
              <a:rPr lang="lt-LT" smtClean="0"/>
              <a:t>‹#›</a:t>
            </a:fld>
            <a:endParaRPr lang="lt-LT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FBB99-B533-41EB-A82B-D1704DE4DF6A}" type="datetimeFigureOut">
              <a:rPr lang="lt-LT" smtClean="0"/>
              <a:t>2026-02-25</a:t>
            </a:fld>
            <a:endParaRPr lang="lt-L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2B3F4-9854-4A5F-AF3B-4554DE138780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FBB99-B533-41EB-A82B-D1704DE4DF6A}" type="datetimeFigureOut">
              <a:rPr lang="lt-LT" smtClean="0"/>
              <a:t>2026-02-25</a:t>
            </a:fld>
            <a:endParaRPr lang="lt-L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2B3F4-9854-4A5F-AF3B-4554DE138780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lt-LT"/>
              <a:t>Spustelėję redag. ruoš. pavad.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FBB99-B533-41EB-A82B-D1704DE4DF6A}" type="datetimeFigureOut">
              <a:rPr lang="lt-LT" smtClean="0"/>
              <a:t>2026-02-25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2B3F4-9854-4A5F-AF3B-4554DE138780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lt-LT"/>
              <a:t>Spustelėję redag. ruoš. pavad. stilių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lt-LT"/>
              <a:t>Spustelėkite piktogr. norėdami įtraukti pav.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FBB99-B533-41EB-A82B-D1704DE4DF6A}" type="datetimeFigureOut">
              <a:rPr lang="lt-LT" smtClean="0"/>
              <a:t>2026-02-25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2B3F4-9854-4A5F-AF3B-4554DE138780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lt-LT"/>
              <a:t>Spustelėję redag. ruoš. pavad.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F7DFBB99-B533-41EB-A82B-D1704DE4DF6A}" type="datetimeFigureOut">
              <a:rPr lang="lt-LT" smtClean="0"/>
              <a:t>2026-02-25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8EA2B3F4-9854-4A5F-AF3B-4554DE138780}" type="slidenum">
              <a:rPr lang="lt-LT" smtClean="0"/>
              <a:t>‹#›</a:t>
            </a:fld>
            <a:endParaRPr lang="lt-LT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ctrTitle"/>
          </p:nvPr>
        </p:nvSpPr>
        <p:spPr>
          <a:xfrm>
            <a:off x="685800" y="620688"/>
            <a:ext cx="7772400" cy="4267200"/>
          </a:xfrm>
        </p:spPr>
        <p:txBody>
          <a:bodyPr/>
          <a:lstStyle/>
          <a:p>
            <a:r>
              <a:rPr lang="lt-LT" sz="5400" i="1" dirty="0">
                <a:solidFill>
                  <a:srgbClr val="0070C0"/>
                </a:solidFill>
              </a:rPr>
              <a:t>I pusmečio</a:t>
            </a:r>
            <a:br>
              <a:rPr lang="lt-LT" sz="5400" i="1" dirty="0">
                <a:solidFill>
                  <a:srgbClr val="0070C0"/>
                </a:solidFill>
              </a:rPr>
            </a:br>
            <a:r>
              <a:rPr lang="en-US" sz="5400" i="1" dirty="0" err="1">
                <a:solidFill>
                  <a:srgbClr val="0070C0"/>
                </a:solidFill>
              </a:rPr>
              <a:t>ugdymo</a:t>
            </a:r>
            <a:r>
              <a:rPr lang="en-US" sz="5400" i="1" dirty="0">
                <a:solidFill>
                  <a:srgbClr val="0070C0"/>
                </a:solidFill>
              </a:rPr>
              <a:t>(</a:t>
            </a:r>
            <a:r>
              <a:rPr lang="en-US" sz="5400" i="1" dirty="0" err="1">
                <a:solidFill>
                  <a:srgbClr val="0070C0"/>
                </a:solidFill>
              </a:rPr>
              <a:t>si</a:t>
            </a:r>
            <a:r>
              <a:rPr lang="en-US" sz="5400" i="1" dirty="0">
                <a:solidFill>
                  <a:srgbClr val="0070C0"/>
                </a:solidFill>
              </a:rPr>
              <a:t>)</a:t>
            </a:r>
            <a:r>
              <a:rPr lang="lt-LT" sz="5400" i="1" dirty="0">
                <a:solidFill>
                  <a:srgbClr val="0070C0"/>
                </a:solidFill>
              </a:rPr>
              <a:t> </a:t>
            </a:r>
            <a:r>
              <a:rPr lang="en-US" sz="5400" i="1" dirty="0" err="1">
                <a:solidFill>
                  <a:srgbClr val="0070C0"/>
                </a:solidFill>
              </a:rPr>
              <a:t>rezultatai</a:t>
            </a:r>
            <a:br>
              <a:rPr lang="lt-LT" sz="5400" i="1" dirty="0">
                <a:solidFill>
                  <a:srgbClr val="0070C0"/>
                </a:solidFill>
              </a:rPr>
            </a:br>
            <a:r>
              <a:rPr lang="lt-LT" sz="2800" i="1" dirty="0">
                <a:solidFill>
                  <a:srgbClr val="0070C0"/>
                </a:solidFill>
              </a:rPr>
              <a:t>20</a:t>
            </a:r>
            <a:r>
              <a:rPr lang="en-US" sz="2800" i="1" dirty="0">
                <a:solidFill>
                  <a:srgbClr val="0070C0"/>
                </a:solidFill>
              </a:rPr>
              <a:t>2</a:t>
            </a:r>
            <a:r>
              <a:rPr lang="lt-LT" sz="2800" i="1" dirty="0">
                <a:solidFill>
                  <a:srgbClr val="0070C0"/>
                </a:solidFill>
              </a:rPr>
              <a:t>5-20</a:t>
            </a:r>
            <a:r>
              <a:rPr lang="en-US" sz="2800" i="1" dirty="0">
                <a:solidFill>
                  <a:srgbClr val="0070C0"/>
                </a:solidFill>
              </a:rPr>
              <a:t>2</a:t>
            </a:r>
            <a:r>
              <a:rPr lang="lt-LT" sz="2800" i="1" dirty="0">
                <a:solidFill>
                  <a:srgbClr val="0070C0"/>
                </a:solidFill>
              </a:rPr>
              <a:t>6m.m.</a:t>
            </a:r>
            <a:br>
              <a:rPr lang="lt-LT" sz="2800" i="1" dirty="0">
                <a:solidFill>
                  <a:srgbClr val="0070C0"/>
                </a:solidFill>
              </a:rPr>
            </a:br>
            <a:endParaRPr lang="lt-LT" sz="5400" dirty="0">
              <a:solidFill>
                <a:srgbClr val="0070C0"/>
              </a:solidFill>
            </a:endParaRPr>
          </a:p>
        </p:txBody>
      </p:sp>
      <p:sp>
        <p:nvSpPr>
          <p:cNvPr id="3" name="Antrinis pavadinimas 2"/>
          <p:cNvSpPr>
            <a:spLocks noGrp="1"/>
          </p:cNvSpPr>
          <p:nvPr>
            <p:ph type="subTitle" idx="1"/>
          </p:nvPr>
        </p:nvSpPr>
        <p:spPr>
          <a:xfrm>
            <a:off x="2483768" y="5373216"/>
            <a:ext cx="6400800" cy="1219200"/>
          </a:xfrm>
        </p:spPr>
        <p:txBody>
          <a:bodyPr>
            <a:normAutofit/>
          </a:bodyPr>
          <a:lstStyle/>
          <a:p>
            <a:r>
              <a:rPr lang="lt-LT" sz="1600" i="1" dirty="0">
                <a:solidFill>
                  <a:srgbClr val="0070C0"/>
                </a:solidFill>
              </a:rPr>
              <a:t>Direktoriaus pavaduotoja ugdymui Audronė </a:t>
            </a:r>
            <a:r>
              <a:rPr lang="lt-LT" sz="1600" i="1" dirty="0" err="1">
                <a:solidFill>
                  <a:srgbClr val="0070C0"/>
                </a:solidFill>
              </a:rPr>
              <a:t>Pivorienė</a:t>
            </a:r>
            <a:endParaRPr lang="lt-LT" sz="1600" i="1" dirty="0">
              <a:solidFill>
                <a:srgbClr val="0070C0"/>
              </a:solidFill>
            </a:endParaRPr>
          </a:p>
          <a:p>
            <a:r>
              <a:rPr lang="lt-LT" sz="1600" i="1" dirty="0">
                <a:solidFill>
                  <a:srgbClr val="0070C0"/>
                </a:solidFill>
              </a:rPr>
              <a:t>20</a:t>
            </a:r>
            <a:r>
              <a:rPr lang="en-US" sz="1600" i="1" dirty="0">
                <a:solidFill>
                  <a:srgbClr val="0070C0"/>
                </a:solidFill>
              </a:rPr>
              <a:t>2</a:t>
            </a:r>
            <a:r>
              <a:rPr lang="lt-LT" sz="1600" i="1" dirty="0">
                <a:solidFill>
                  <a:srgbClr val="0070C0"/>
                </a:solidFill>
              </a:rPr>
              <a:t>6-02-24</a:t>
            </a:r>
          </a:p>
        </p:txBody>
      </p:sp>
    </p:spTree>
    <p:extLst>
      <p:ext uri="{BB962C8B-B14F-4D97-AF65-F5344CB8AC3E}">
        <p14:creationId xmlns:p14="http://schemas.microsoft.com/office/powerpoint/2010/main" val="41352098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02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-171450"/>
            <a:ext cx="7543800" cy="1450975"/>
          </a:xfrm>
        </p:spPr>
        <p:txBody>
          <a:bodyPr lIns="90000" tIns="46800" rIns="90000" bIns="4680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i="1" dirty="0" err="1">
                <a:solidFill>
                  <a:srgbClr val="0070C0"/>
                </a:solidFill>
              </a:rPr>
              <a:t>Mokini</a:t>
            </a:r>
            <a:r>
              <a:rPr lang="lt-LT" i="1" dirty="0">
                <a:solidFill>
                  <a:srgbClr val="0070C0"/>
                </a:solidFill>
              </a:rPr>
              <a:t>ų</a:t>
            </a:r>
            <a:r>
              <a:rPr lang="en-US" i="1" dirty="0">
                <a:solidFill>
                  <a:srgbClr val="0070C0"/>
                </a:solidFill>
              </a:rPr>
              <a:t> </a:t>
            </a:r>
            <a:r>
              <a:rPr lang="en-US" i="1" dirty="0" err="1">
                <a:solidFill>
                  <a:srgbClr val="0070C0"/>
                </a:solidFill>
              </a:rPr>
              <a:t>skai</a:t>
            </a:r>
            <a:r>
              <a:rPr lang="lt-LT" i="1" dirty="0">
                <a:solidFill>
                  <a:srgbClr val="0070C0"/>
                </a:solidFill>
              </a:rPr>
              <a:t>č</a:t>
            </a:r>
            <a:r>
              <a:rPr lang="en-US" i="1" dirty="0" err="1">
                <a:solidFill>
                  <a:srgbClr val="0070C0"/>
                </a:solidFill>
              </a:rPr>
              <a:t>ius</a:t>
            </a:r>
            <a:endParaRPr lang="en-US" i="1" dirty="0">
              <a:solidFill>
                <a:srgbClr val="0070C0"/>
              </a:solidFill>
            </a:endParaRPr>
          </a:p>
        </p:txBody>
      </p:sp>
      <p:graphicFrame>
        <p:nvGraphicFramePr>
          <p:cNvPr id="66734" name="Group 174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73233099"/>
              </p:ext>
            </p:extLst>
          </p:nvPr>
        </p:nvGraphicFramePr>
        <p:xfrm>
          <a:off x="323528" y="2420888"/>
          <a:ext cx="8210426" cy="3240137"/>
        </p:xfrm>
        <a:graphic>
          <a:graphicData uri="http://schemas.openxmlformats.org/drawingml/2006/table">
            <a:tbl>
              <a:tblPr/>
              <a:tblGrid>
                <a:gridCol w="17308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635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232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0730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8537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203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2000" b="1" i="1" u="sng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Koncentrai</a:t>
                      </a:r>
                    </a:p>
                  </a:txBody>
                  <a:tcPr marL="91443" marR="91443" marT="45722" marB="4572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2000" b="1" i="1" u="sng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Mokin. sk.  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2000" b="1" i="1" u="sng" strike="noStrike" cap="none" normalizeH="0" baseline="0" dirty="0" err="1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m.m</a:t>
                      </a:r>
                      <a:r>
                        <a:rPr kumimoji="0" lang="lt-LT" sz="2000" b="1" i="1" u="sng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</a:t>
                      </a:r>
                      <a:r>
                        <a:rPr kumimoji="0" lang="lt-LT" sz="2000" b="1" i="1" u="sng" strike="noStrike" cap="none" normalizeH="0" baseline="0" dirty="0" err="1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pradž</a:t>
                      </a:r>
                      <a:r>
                        <a:rPr kumimoji="0" lang="lt-LT" sz="2000" b="1" i="1" u="sng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91443" marR="91443" marT="45722" marB="4572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2000" b="1" i="1" u="sng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Mokin. sk.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2000" b="1" i="1" u="sng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 pus. </a:t>
                      </a:r>
                      <a:r>
                        <a:rPr kumimoji="0" lang="en-US" sz="2000" b="1" i="1" u="sng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</a:t>
                      </a:r>
                      <a:r>
                        <a:rPr kumimoji="0" lang="lt-LT" sz="2000" b="1" i="1" u="sng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ab</a:t>
                      </a:r>
                      <a:r>
                        <a:rPr kumimoji="0" lang="en-US" sz="2000" b="1" i="1" u="sng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kumimoji="0" lang="lt-LT" sz="2000" b="1" i="1" u="sng" strike="noStrike" cap="none" normalizeH="0" baseline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</a:endParaRPr>
                    </a:p>
                  </a:txBody>
                  <a:tcPr marL="91443" marR="91443" marT="45722" marB="4572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2000" b="1" i="1" u="sng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Atvyko</a:t>
                      </a:r>
                    </a:p>
                  </a:txBody>
                  <a:tcPr marL="91443" marR="91443" marT="45722" marB="4572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1" u="sng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kumimoji="0" lang="lt-LT" sz="2000" b="1" i="1" u="sng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švyko</a:t>
                      </a:r>
                      <a:endParaRPr kumimoji="0" lang="lt-LT" sz="2000" b="1" i="1" u="sng" strike="noStrike" cap="none" normalizeH="0" baseline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</a:endParaRPr>
                    </a:p>
                  </a:txBody>
                  <a:tcPr marL="91443" marR="91443" marT="45722" marB="4572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547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36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1 - 4 kl.</a:t>
                      </a:r>
                      <a:endParaRPr kumimoji="0" lang="lt-LT" sz="36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3" marR="91443" marT="45722" marB="4572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36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281</a:t>
                      </a:r>
                    </a:p>
                  </a:txBody>
                  <a:tcPr marL="91443" marR="91443" marT="45722" marB="4572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36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283</a:t>
                      </a:r>
                    </a:p>
                  </a:txBody>
                  <a:tcPr marL="91443" marR="91443" marT="45722" marB="4572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36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marL="91443" marR="91443" marT="45722" marB="4572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36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marL="91443" marR="91443" marT="45722" marB="4572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764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36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5 - 8 kl.</a:t>
                      </a:r>
                      <a:endParaRPr kumimoji="0" lang="lt-LT" sz="3600" b="1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3" marR="91443" marT="45722" marB="4572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36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312</a:t>
                      </a:r>
                    </a:p>
                  </a:txBody>
                  <a:tcPr marL="91443" marR="91443" marT="45722" marB="4572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  <a:r>
                        <a:rPr kumimoji="0" lang="lt-LT" sz="36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</a:t>
                      </a:r>
                    </a:p>
                  </a:txBody>
                  <a:tcPr marL="91443" marR="91443" marT="45722" marB="4572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36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marL="91443" marR="91443" marT="45722" marB="4572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36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marL="91443" marR="91443" marT="45722" marB="4572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9669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36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Iš viso</a:t>
                      </a:r>
                      <a:r>
                        <a:rPr kumimoji="0" lang="lt-LT" sz="36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:</a:t>
                      </a:r>
                      <a:endParaRPr kumimoji="0" lang="lt-LT" sz="3600" b="1" i="1" u="none" strike="noStrike" cap="none" normalizeH="0" baseline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</a:endParaRPr>
                    </a:p>
                  </a:txBody>
                  <a:tcPr marL="91443" marR="91443" marT="45722" marB="4572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36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593</a:t>
                      </a:r>
                      <a:endParaRPr kumimoji="0" lang="lt-LT" sz="3600" b="0" i="1" u="none" strike="noStrike" cap="none" normalizeH="0" baseline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</a:endParaRPr>
                    </a:p>
                  </a:txBody>
                  <a:tcPr marL="91443" marR="91443" marT="45722" marB="4572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36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593</a:t>
                      </a:r>
                      <a:endParaRPr kumimoji="0" lang="lt-LT" sz="3600" b="0" i="1" u="none" strike="noStrike" cap="none" normalizeH="0" baseline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</a:endParaRPr>
                    </a:p>
                  </a:txBody>
                  <a:tcPr marL="91443" marR="91443" marT="45722" marB="4572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36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</a:rPr>
                        <a:t>5</a:t>
                      </a:r>
                    </a:p>
                  </a:txBody>
                  <a:tcPr marL="91443" marR="91443" marT="45722" marB="4572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36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</a:rPr>
                        <a:t>5</a:t>
                      </a:r>
                    </a:p>
                  </a:txBody>
                  <a:tcPr marL="91443" marR="91443" marT="45722" marB="4572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88389034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0723" name="Group 67"/>
          <p:cNvGraphicFramePr>
            <a:graphicFrameLocks noGrp="1"/>
          </p:cNvGraphicFramePr>
          <p:nvPr>
            <p:ph/>
            <p:extLst>
              <p:ext uri="{D42A27DB-BD31-4B8C-83A1-F6EECF244321}">
                <p14:modId xmlns:p14="http://schemas.microsoft.com/office/powerpoint/2010/main" val="1773084711"/>
              </p:ext>
            </p:extLst>
          </p:nvPr>
        </p:nvGraphicFramePr>
        <p:xfrm>
          <a:off x="457364" y="2182913"/>
          <a:ext cx="8261518" cy="3907156"/>
        </p:xfrm>
        <a:graphic>
          <a:graphicData uri="http://schemas.openxmlformats.org/drawingml/2006/table">
            <a:tbl>
              <a:tblPr/>
              <a:tblGrid>
                <a:gridCol w="16434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73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387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7820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10116">
                  <a:extLst>
                    <a:ext uri="{9D8B030D-6E8A-4147-A177-3AD203B41FA5}">
                      <a16:colId xmlns:a16="http://schemas.microsoft.com/office/drawing/2014/main" val="1451179944"/>
                    </a:ext>
                  </a:extLst>
                </a:gridCol>
                <a:gridCol w="133857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445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2000" b="1" i="1" u="sng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Koncentrai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Puikiai </a:t>
                      </a:r>
                      <a:endParaRPr kumimoji="0" lang="lt-LT" sz="2000" b="1" i="1" u="none" strike="noStrike" cap="none" normalizeH="0" baseline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Gerai </a:t>
                      </a:r>
                      <a:endParaRPr kumimoji="0" lang="lt-LT" sz="2000" b="1" i="1" u="none" strike="noStrike" cap="none" normalizeH="0" baseline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20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Patenk</a:t>
                      </a:r>
                      <a:r>
                        <a:rPr kumimoji="0" lang="lt-LT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kumimoji="0" lang="lt-LT" sz="2000" b="1" i="1" u="none" strike="noStrike" cap="none" normalizeH="0" baseline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Nepakankamai patenkinamai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20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Nepažang</a:t>
                      </a:r>
                      <a:r>
                        <a:rPr kumimoji="0" lang="lt-LT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kumimoji="0" lang="lt-LT" sz="2000" b="1" i="1" u="none" strike="noStrike" cap="none" normalizeH="0" baseline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77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36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1-4  kl.</a:t>
                      </a:r>
                      <a:endParaRPr kumimoji="0" lang="lt-LT" sz="3600" b="0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36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36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103</a:t>
                      </a:r>
                      <a:endParaRPr kumimoji="0" lang="lt-LT" sz="36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36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95</a:t>
                      </a:r>
                      <a:endParaRPr kumimoji="0" lang="lt-LT" sz="36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36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36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77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36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5-8 kl.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36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36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</a:t>
                      </a:r>
                      <a:r>
                        <a:rPr kumimoji="0" lang="lt-LT" sz="36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23</a:t>
                      </a:r>
                      <a:endParaRPr kumimoji="0" lang="lt-LT" sz="36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36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36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6</a:t>
                      </a:r>
                      <a:endParaRPr kumimoji="0" lang="lt-LT" sz="36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889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40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Iš viso:</a:t>
                      </a:r>
                      <a:endParaRPr kumimoji="0" lang="lt-LT" sz="4000" b="1" i="1" u="none" strike="noStrike" cap="none" normalizeH="0" baseline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40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87</a:t>
                      </a:r>
                      <a:endParaRPr kumimoji="0" lang="lt-LT" sz="4000" b="1" i="1" u="none" strike="noStrike" cap="none" normalizeH="0" baseline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40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177</a:t>
                      </a:r>
                      <a:endParaRPr kumimoji="0" lang="lt-LT" sz="4000" b="1" i="1" u="none" strike="noStrike" cap="none" normalizeH="0" baseline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40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218</a:t>
                      </a:r>
                      <a:endParaRPr kumimoji="0" lang="lt-LT" sz="4000" b="1" i="1" u="none" strike="noStrike" cap="none" normalizeH="0" baseline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40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</a:rPr>
                        <a:t>101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40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kumimoji="0" lang="lt-LT" sz="4000" b="1" i="1" u="none" strike="noStrike" cap="none" normalizeH="0" baseline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822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536" y="692696"/>
            <a:ext cx="8385175" cy="7921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lt-LT" i="1" dirty="0">
                <a:solidFill>
                  <a:srgbClr val="0070C0"/>
                </a:solidFill>
              </a:rPr>
              <a:t>I pusmetį baigėme</a:t>
            </a:r>
            <a:endParaRPr lang="en-US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219102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 flip="none" rotWithShape="1">
          <a:gsLst>
            <a:gs pos="0">
              <a:schemeClr val="bg1">
                <a:lumMod val="8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832710" y="542251"/>
            <a:ext cx="6346825" cy="1008063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lt-LT" sz="4000" i="1" dirty="0">
                <a:solidFill>
                  <a:srgbClr val="0070C0"/>
                </a:solidFill>
              </a:rPr>
              <a:t>Ugdymo(</a:t>
            </a:r>
            <a:r>
              <a:rPr lang="lt-LT" sz="4000" i="1" dirty="0" err="1">
                <a:solidFill>
                  <a:srgbClr val="0070C0"/>
                </a:solidFill>
              </a:rPr>
              <a:t>si</a:t>
            </a:r>
            <a:r>
              <a:rPr lang="lt-LT" sz="4000" i="1" dirty="0">
                <a:solidFill>
                  <a:srgbClr val="0070C0"/>
                </a:solidFill>
              </a:rPr>
              <a:t>) rezultatai</a:t>
            </a:r>
            <a:br>
              <a:rPr lang="lt-LT" sz="3200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lt-LT" sz="3200" b="1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DDF1A4BE-70FC-8823-9707-9EE303331B2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76295135"/>
              </p:ext>
            </p:extLst>
          </p:nvPr>
        </p:nvGraphicFramePr>
        <p:xfrm>
          <a:off x="683568" y="1196752"/>
          <a:ext cx="7632848" cy="5112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58168432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440160"/>
          </a:xfrm>
        </p:spPr>
        <p:txBody>
          <a:bodyPr/>
          <a:lstStyle/>
          <a:p>
            <a:r>
              <a:rPr lang="lt-LT" altLang="lt-LT" i="1" dirty="0">
                <a:solidFill>
                  <a:schemeClr val="tx1"/>
                </a:solidFill>
              </a:rPr>
              <a:t>Praleistų pamokų tenka vienam mokiniui  </a:t>
            </a:r>
            <a:r>
              <a:rPr lang="lt-LT" altLang="lt-LT" sz="2400" i="1" dirty="0">
                <a:solidFill>
                  <a:schemeClr val="tx1"/>
                </a:solidFill>
              </a:rPr>
              <a:t>(1)</a:t>
            </a:r>
            <a:endParaRPr lang="lt-LT" sz="2400" dirty="0">
              <a:solidFill>
                <a:schemeClr val="tx1"/>
              </a:solidFill>
            </a:endParaRPr>
          </a:p>
        </p:txBody>
      </p:sp>
      <p:graphicFrame>
        <p:nvGraphicFramePr>
          <p:cNvPr id="6" name="Turinio vietos rezervavimo ženklas 5">
            <a:extLst>
              <a:ext uri="{FF2B5EF4-FFF2-40B4-BE49-F238E27FC236}">
                <a16:creationId xmlns:a16="http://schemas.microsoft.com/office/drawing/2014/main" id="{9E1A23A5-8874-BDC6-0A71-6A6B58FB3DF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89659060"/>
              </p:ext>
            </p:extLst>
          </p:nvPr>
        </p:nvGraphicFramePr>
        <p:xfrm>
          <a:off x="827584" y="198884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5843257"/>
      </p:ext>
    </p:extLst>
  </p:cSld>
  <p:clrMapOvr>
    <a:masterClrMapping/>
  </p:clrMapOvr>
  <p:transition spd="slow">
    <p:pull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179512" y="0"/>
            <a:ext cx="8229600" cy="1872208"/>
          </a:xfrm>
        </p:spPr>
        <p:txBody>
          <a:bodyPr/>
          <a:lstStyle/>
          <a:p>
            <a:r>
              <a:rPr lang="lt-LT" altLang="lt-LT" sz="4400" i="1" dirty="0">
                <a:solidFill>
                  <a:schemeClr val="tx1"/>
                </a:solidFill>
              </a:rPr>
              <a:t>Per I pusmetį 42 mokiniai nepraleido nei vienos pamokos</a:t>
            </a:r>
            <a:endParaRPr lang="lt-LT" sz="4400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457200" y="2420888"/>
            <a:ext cx="8229600" cy="4176464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lt-LT" dirty="0">
                <a:solidFill>
                  <a:srgbClr val="0070C0"/>
                </a:solidFill>
              </a:rPr>
              <a:t>1 klasėse – 9 mokiniai</a:t>
            </a:r>
          </a:p>
          <a:p>
            <a:pPr>
              <a:buFont typeface="Wingdings" pitchFamily="2" charset="2"/>
              <a:buChar char="q"/>
            </a:pPr>
            <a:r>
              <a:rPr lang="lt-LT" dirty="0">
                <a:solidFill>
                  <a:srgbClr val="0070C0"/>
                </a:solidFill>
              </a:rPr>
              <a:t>2 klasėse – 7 mokiniai</a:t>
            </a:r>
          </a:p>
          <a:p>
            <a:pPr>
              <a:buFont typeface="Wingdings" pitchFamily="2" charset="2"/>
              <a:buChar char="q"/>
            </a:pPr>
            <a:r>
              <a:rPr lang="lt-LT" dirty="0">
                <a:solidFill>
                  <a:srgbClr val="0070C0"/>
                </a:solidFill>
              </a:rPr>
              <a:t>3 klasėse - 9 mokiniai</a:t>
            </a:r>
          </a:p>
          <a:p>
            <a:pPr>
              <a:buFont typeface="Wingdings" pitchFamily="2" charset="2"/>
              <a:buChar char="q"/>
            </a:pPr>
            <a:r>
              <a:rPr lang="lt-LT" dirty="0">
                <a:solidFill>
                  <a:srgbClr val="0070C0"/>
                </a:solidFill>
              </a:rPr>
              <a:t>4 klasėse – 8 mokiniai</a:t>
            </a:r>
          </a:p>
          <a:p>
            <a:pPr>
              <a:buFont typeface="Wingdings" pitchFamily="2" charset="2"/>
              <a:buChar char="q"/>
            </a:pPr>
            <a:r>
              <a:rPr lang="lt-LT" dirty="0">
                <a:solidFill>
                  <a:srgbClr val="0070C0"/>
                </a:solidFill>
              </a:rPr>
              <a:t>5 klasėse – 7 mokiniai</a:t>
            </a:r>
          </a:p>
          <a:p>
            <a:pPr>
              <a:buFont typeface="Wingdings" pitchFamily="2" charset="2"/>
              <a:buChar char="q"/>
            </a:pPr>
            <a:r>
              <a:rPr lang="lt-LT" dirty="0">
                <a:solidFill>
                  <a:srgbClr val="0070C0"/>
                </a:solidFill>
              </a:rPr>
              <a:t>6 klasėse –  3 mokiniai</a:t>
            </a:r>
          </a:p>
          <a:p>
            <a:pPr>
              <a:buFont typeface="Wingdings" pitchFamily="2" charset="2"/>
              <a:buChar char="q"/>
            </a:pPr>
            <a:r>
              <a:rPr lang="lt-LT" dirty="0">
                <a:solidFill>
                  <a:srgbClr val="0070C0"/>
                </a:solidFill>
              </a:rPr>
              <a:t>7 klasėse –  1 mokinys</a:t>
            </a:r>
          </a:p>
          <a:p>
            <a:pPr>
              <a:buFont typeface="Wingdings" pitchFamily="2" charset="2"/>
              <a:buChar char="q"/>
            </a:pPr>
            <a:r>
              <a:rPr lang="lt-LT" dirty="0">
                <a:solidFill>
                  <a:srgbClr val="0070C0"/>
                </a:solidFill>
              </a:rPr>
              <a:t>8 klasėse –  1 mokinys</a:t>
            </a:r>
          </a:p>
          <a:p>
            <a:pPr>
              <a:buFont typeface="Wingdings" pitchFamily="2" charset="2"/>
              <a:buChar char="q"/>
            </a:pPr>
            <a:endParaRPr lang="lt-LT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4F97F99-14E5-9DD4-C309-1B5ADD796E80}"/>
              </a:ext>
            </a:extLst>
          </p:cNvPr>
          <p:cNvSpPr txBox="1"/>
          <p:nvPr/>
        </p:nvSpPr>
        <p:spPr>
          <a:xfrm>
            <a:off x="8049072" y="1340768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dirty="0"/>
              <a:t>47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48413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763488"/>
          </a:xfrm>
        </p:spPr>
        <p:txBody>
          <a:bodyPr/>
          <a:lstStyle/>
          <a:p>
            <a:br>
              <a:rPr lang="lt-LT" altLang="lt-LT" i="1" dirty="0">
                <a:solidFill>
                  <a:schemeClr val="tx1"/>
                </a:solidFill>
              </a:rPr>
            </a:br>
            <a:r>
              <a:rPr lang="lt-LT" altLang="lt-LT" sz="3600" i="1" dirty="0">
                <a:solidFill>
                  <a:schemeClr val="tx1"/>
                </a:solidFill>
              </a:rPr>
              <a:t>Ugdymo rezultatų palyginimas</a:t>
            </a:r>
            <a:endParaRPr lang="lt-LT" sz="3600" dirty="0"/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61752636"/>
              </p:ext>
            </p:extLst>
          </p:nvPr>
        </p:nvGraphicFramePr>
        <p:xfrm>
          <a:off x="179512" y="1196752"/>
          <a:ext cx="8568952" cy="4965964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25207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997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841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642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00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1200" dirty="0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endParaRPr lang="lt-LT" sz="1000" dirty="0">
                        <a:solidFill>
                          <a:srgbClr val="0070C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lt-LT" sz="16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lt-LT" sz="1600" b="1" dirty="0">
                          <a:solidFill>
                            <a:schemeClr val="tx1"/>
                          </a:solidFill>
                          <a:effectLst/>
                        </a:rPr>
                        <a:t>20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r>
                        <a:rPr lang="lt-LT" sz="1600" b="1" dirty="0">
                          <a:solidFill>
                            <a:schemeClr val="tx1"/>
                          </a:solidFill>
                          <a:effectLst/>
                        </a:rPr>
                        <a:t>5/ 20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r>
                        <a:rPr lang="lt-LT" sz="1600" b="1" dirty="0">
                          <a:solidFill>
                            <a:schemeClr val="tx1"/>
                          </a:solidFill>
                          <a:effectLst/>
                        </a:rPr>
                        <a:t>6m.m.       </a:t>
                      </a:r>
                      <a:endParaRPr lang="lt-LT" sz="16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lt-LT" sz="16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lt-LT" sz="1600" b="1" dirty="0">
                          <a:solidFill>
                            <a:schemeClr val="tx1"/>
                          </a:solidFill>
                          <a:effectLst/>
                        </a:rPr>
                        <a:t>20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r>
                        <a:rPr lang="lt-LT" sz="1600" b="1" dirty="0">
                          <a:solidFill>
                            <a:schemeClr val="tx1"/>
                          </a:solidFill>
                          <a:effectLst/>
                        </a:rPr>
                        <a:t>4/ 20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r>
                        <a:rPr lang="lt-LT" sz="1600" b="1" dirty="0">
                          <a:solidFill>
                            <a:schemeClr val="tx1"/>
                          </a:solidFill>
                          <a:effectLst/>
                        </a:rPr>
                        <a:t>5m.m.       </a:t>
                      </a:r>
                      <a:endParaRPr lang="lt-LT" sz="16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t-LT" sz="1600" b="1" dirty="0">
                          <a:solidFill>
                            <a:schemeClr val="tx1"/>
                          </a:solidFill>
                          <a:effectLst/>
                        </a:rPr>
                        <a:t> Pokytis</a:t>
                      </a:r>
                      <a:endParaRPr lang="lt-LT" sz="16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46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1800" b="1" dirty="0">
                          <a:solidFill>
                            <a:schemeClr val="tx1"/>
                          </a:solidFill>
                          <a:effectLst/>
                        </a:rPr>
                        <a:t>Mokinių skaičius</a:t>
                      </a:r>
                      <a:endParaRPr lang="lt-LT" sz="1800" b="1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lt-LT" sz="2000" b="1" dirty="0">
                          <a:solidFill>
                            <a:srgbClr val="0070C0"/>
                          </a:solidFill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</a:rPr>
                        <a:t>593 mok</a:t>
                      </a:r>
                      <a:r>
                        <a:rPr lang="en-US" sz="2000" b="1" dirty="0">
                          <a:solidFill>
                            <a:srgbClr val="0070C0"/>
                          </a:solidFill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</a:rPr>
                        <a:t>in</a:t>
                      </a:r>
                      <a:r>
                        <a:rPr lang="lt-LT" sz="2000" b="1" dirty="0">
                          <a:solidFill>
                            <a:srgbClr val="0070C0"/>
                          </a:solidFill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</a:rPr>
                        <a:t>.</a:t>
                      </a:r>
                      <a:endParaRPr lang="da-DK" sz="2000" b="1" dirty="0">
                        <a:solidFill>
                          <a:srgbClr val="0070C0"/>
                        </a:solidFill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lt-LT" sz="2000" b="1" dirty="0">
                          <a:solidFill>
                            <a:srgbClr val="0070C0"/>
                          </a:solidFill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</a:rPr>
                        <a:t>598 mok</a:t>
                      </a:r>
                      <a:r>
                        <a:rPr lang="en-US" sz="2000" b="1" dirty="0">
                          <a:solidFill>
                            <a:srgbClr val="0070C0"/>
                          </a:solidFill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</a:rPr>
                        <a:t>in</a:t>
                      </a:r>
                      <a:r>
                        <a:rPr lang="lt-LT" sz="2000" b="1" dirty="0">
                          <a:solidFill>
                            <a:srgbClr val="0070C0"/>
                          </a:solidFill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</a:rPr>
                        <a:t>.</a:t>
                      </a:r>
                      <a:endParaRPr lang="da-DK" sz="2000" b="1" dirty="0">
                        <a:solidFill>
                          <a:srgbClr val="0070C0"/>
                        </a:solidFill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lt-LT" sz="2000" b="1" dirty="0">
                          <a:solidFill>
                            <a:srgbClr val="0070C0"/>
                          </a:solidFill>
                          <a:effectLst/>
                        </a:rPr>
                        <a:t>sumažėjo 5 </a:t>
                      </a:r>
                      <a:r>
                        <a:rPr lang="lt-LT" sz="2000" b="1" dirty="0" err="1">
                          <a:solidFill>
                            <a:srgbClr val="0070C0"/>
                          </a:solidFill>
                          <a:effectLst/>
                        </a:rPr>
                        <a:t>mokin</a:t>
                      </a:r>
                      <a:r>
                        <a:rPr lang="lt-LT" sz="2000" b="1" dirty="0">
                          <a:solidFill>
                            <a:srgbClr val="0070C0"/>
                          </a:solidFill>
                          <a:effectLst/>
                        </a:rPr>
                        <a:t>.</a:t>
                      </a:r>
                      <a:endParaRPr lang="lt-LT" sz="2000" b="1" dirty="0">
                        <a:solidFill>
                          <a:srgbClr val="0070C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339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1800" b="1" dirty="0">
                          <a:solidFill>
                            <a:schemeClr val="tx1"/>
                          </a:solidFill>
                          <a:effectLst/>
                        </a:rPr>
                        <a:t>Pažangumas %</a:t>
                      </a:r>
                      <a:endParaRPr lang="lt-LT" sz="18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lt-LT" sz="2000" b="1" dirty="0">
                          <a:solidFill>
                            <a:srgbClr val="0070C0"/>
                          </a:solidFill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</a:rPr>
                        <a:t>98,82%</a:t>
                      </a:r>
                      <a:endParaRPr lang="da-DK" sz="2000" b="1" dirty="0">
                        <a:solidFill>
                          <a:srgbClr val="0070C0"/>
                        </a:solidFill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lt-LT" sz="2000" b="1" dirty="0">
                          <a:solidFill>
                            <a:srgbClr val="0070C0"/>
                          </a:solidFill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</a:rPr>
                        <a:t>97,32%</a:t>
                      </a:r>
                      <a:endParaRPr lang="da-DK" sz="2000" b="1" dirty="0">
                        <a:solidFill>
                          <a:srgbClr val="0070C0"/>
                        </a:solidFill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kumimoji="0" lang="lt-LT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pakilo 1,5</a:t>
                      </a:r>
                      <a:r>
                        <a:rPr lang="lt-LT" sz="2000" b="1" dirty="0">
                          <a:solidFill>
                            <a:srgbClr val="0070C0"/>
                          </a:solidFill>
                          <a:effectLst/>
                        </a:rPr>
                        <a:t>%</a:t>
                      </a:r>
                      <a:endParaRPr lang="lt-LT" sz="2000" b="1" dirty="0">
                        <a:solidFill>
                          <a:srgbClr val="0070C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076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1800" b="1" dirty="0">
                          <a:solidFill>
                            <a:schemeClr val="tx1"/>
                          </a:solidFill>
                          <a:effectLst/>
                        </a:rPr>
                        <a:t>Vidutinis pažymys</a:t>
                      </a:r>
                      <a:endParaRPr lang="lt-LT" sz="18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lt-LT" sz="2000" b="1" dirty="0">
                          <a:solidFill>
                            <a:srgbClr val="0070C0"/>
                          </a:solidFill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</a:rPr>
                        <a:t>7,92</a:t>
                      </a:r>
                      <a:endParaRPr lang="da-DK" sz="2000" b="1" dirty="0">
                        <a:solidFill>
                          <a:srgbClr val="0070C0"/>
                        </a:solidFill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lt-LT" sz="2000" b="1" dirty="0">
                          <a:solidFill>
                            <a:srgbClr val="0070C0"/>
                          </a:solidFill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</a:rPr>
                        <a:t>7,95</a:t>
                      </a:r>
                      <a:endParaRPr lang="da-DK" sz="2000" b="1" dirty="0">
                        <a:solidFill>
                          <a:srgbClr val="0070C0"/>
                        </a:solidFill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lt-LT" sz="2000" b="1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</a:rPr>
                        <a:t>sumažėjo 0,03</a:t>
                      </a:r>
                      <a:endParaRPr lang="lt-LT" sz="2000" b="1" dirty="0">
                        <a:solidFill>
                          <a:srgbClr val="0070C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731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1800" b="1" dirty="0">
                          <a:solidFill>
                            <a:schemeClr val="tx1"/>
                          </a:solidFill>
                          <a:effectLst/>
                        </a:rPr>
                        <a:t>Mokosi puikiai</a:t>
                      </a:r>
                      <a:endParaRPr lang="lt-LT" sz="18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lt-LT" sz="2000" b="1" dirty="0">
                          <a:solidFill>
                            <a:srgbClr val="0070C0"/>
                          </a:solidFill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</a:rPr>
                        <a:t>87 mok</a:t>
                      </a:r>
                      <a:r>
                        <a:rPr lang="en-US" sz="2000" b="1" dirty="0">
                          <a:solidFill>
                            <a:srgbClr val="0070C0"/>
                          </a:solidFill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</a:rPr>
                        <a:t>in</a:t>
                      </a:r>
                      <a:r>
                        <a:rPr lang="lt-LT" sz="2000" b="1" dirty="0">
                          <a:solidFill>
                            <a:srgbClr val="0070C0"/>
                          </a:solidFill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</a:rPr>
                        <a:t>.</a:t>
                      </a:r>
                      <a:endParaRPr lang="da-DK" sz="2000" b="1" dirty="0">
                        <a:solidFill>
                          <a:srgbClr val="0070C0"/>
                        </a:solidFill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lt-LT" sz="2000" b="1" dirty="0">
                          <a:solidFill>
                            <a:srgbClr val="0070C0"/>
                          </a:solidFill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</a:rPr>
                        <a:t>89 mok</a:t>
                      </a:r>
                      <a:r>
                        <a:rPr lang="en-US" sz="2000" b="1" dirty="0">
                          <a:solidFill>
                            <a:srgbClr val="0070C0"/>
                          </a:solidFill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</a:rPr>
                        <a:t>in</a:t>
                      </a:r>
                      <a:r>
                        <a:rPr lang="lt-LT" sz="2000" b="1" dirty="0">
                          <a:solidFill>
                            <a:srgbClr val="0070C0"/>
                          </a:solidFill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</a:rPr>
                        <a:t>.</a:t>
                      </a:r>
                      <a:endParaRPr lang="da-DK" sz="2000" b="1" dirty="0">
                        <a:solidFill>
                          <a:srgbClr val="0070C0"/>
                        </a:solidFill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lt-LT" sz="2000" b="1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</a:rPr>
                        <a:t>sumažėjo 2 </a:t>
                      </a:r>
                      <a:r>
                        <a:rPr lang="lt-LT" sz="2000" b="1" dirty="0" err="1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</a:rPr>
                        <a:t>mokin</a:t>
                      </a:r>
                      <a:r>
                        <a:rPr lang="lt-LT" sz="2000" b="1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</a:rPr>
                        <a:t>.</a:t>
                      </a:r>
                      <a:endParaRPr lang="lt-LT" sz="2000" b="1" dirty="0">
                        <a:solidFill>
                          <a:srgbClr val="0070C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1800" b="1" dirty="0">
                          <a:solidFill>
                            <a:schemeClr val="tx1"/>
                          </a:solidFill>
                          <a:effectLst/>
                        </a:rPr>
                        <a:t>Mokosi gerai</a:t>
                      </a:r>
                      <a:endParaRPr lang="lt-LT" sz="18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lt-LT" sz="2000" b="1" dirty="0">
                          <a:solidFill>
                            <a:srgbClr val="0070C0"/>
                          </a:solidFill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</a:rPr>
                        <a:t>177 mok</a:t>
                      </a:r>
                      <a:r>
                        <a:rPr lang="en-US" sz="2000" b="1" dirty="0">
                          <a:solidFill>
                            <a:srgbClr val="0070C0"/>
                          </a:solidFill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</a:rPr>
                        <a:t>in</a:t>
                      </a:r>
                      <a:r>
                        <a:rPr lang="lt-LT" sz="2000" b="1" dirty="0">
                          <a:solidFill>
                            <a:srgbClr val="0070C0"/>
                          </a:solidFill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</a:rPr>
                        <a:t>.</a:t>
                      </a:r>
                      <a:endParaRPr lang="da-DK" sz="2000" b="1" dirty="0">
                        <a:solidFill>
                          <a:srgbClr val="0070C0"/>
                        </a:solidFill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lt-LT" sz="2000" b="1" dirty="0">
                          <a:solidFill>
                            <a:srgbClr val="0070C0"/>
                          </a:solidFill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</a:rPr>
                        <a:t>185 mok</a:t>
                      </a:r>
                      <a:r>
                        <a:rPr lang="en-US" sz="2000" b="1" dirty="0">
                          <a:solidFill>
                            <a:srgbClr val="0070C0"/>
                          </a:solidFill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</a:rPr>
                        <a:t>in</a:t>
                      </a:r>
                      <a:r>
                        <a:rPr lang="lt-LT" sz="2000" b="1" dirty="0">
                          <a:solidFill>
                            <a:srgbClr val="0070C0"/>
                          </a:solidFill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</a:rPr>
                        <a:t>.</a:t>
                      </a:r>
                      <a:endParaRPr lang="da-DK" sz="2000" b="1" dirty="0">
                        <a:solidFill>
                          <a:srgbClr val="0070C0"/>
                        </a:solidFill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lt-LT" sz="2000" b="1" dirty="0">
                          <a:solidFill>
                            <a:srgbClr val="0070C0"/>
                          </a:solidFill>
                          <a:effectLst/>
                        </a:rPr>
                        <a:t>sumažėjo 8 </a:t>
                      </a:r>
                      <a:r>
                        <a:rPr lang="lt-LT" sz="2000" b="1" dirty="0" err="1">
                          <a:solidFill>
                            <a:srgbClr val="0070C0"/>
                          </a:solidFill>
                          <a:effectLst/>
                        </a:rPr>
                        <a:t>mokin</a:t>
                      </a:r>
                      <a:r>
                        <a:rPr lang="lt-LT" sz="2000" b="1" dirty="0">
                          <a:solidFill>
                            <a:srgbClr val="0070C0"/>
                          </a:solidFill>
                          <a:effectLst/>
                        </a:rPr>
                        <a:t>. 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931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1800" b="1" dirty="0">
                          <a:solidFill>
                            <a:schemeClr val="tx1"/>
                          </a:solidFill>
                          <a:effectLst/>
                        </a:rPr>
                        <a:t>Mokosi nepakankamai </a:t>
                      </a:r>
                      <a:r>
                        <a:rPr lang="lt-LT" sz="1800" b="1" dirty="0" err="1">
                          <a:solidFill>
                            <a:schemeClr val="tx1"/>
                          </a:solidFill>
                          <a:effectLst/>
                        </a:rPr>
                        <a:t>paten</a:t>
                      </a:r>
                      <a:r>
                        <a:rPr lang="lt-LT" sz="1800" b="1" dirty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endParaRPr lang="lt-LT" sz="18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lt-LT" sz="2000" b="1" dirty="0">
                          <a:solidFill>
                            <a:srgbClr val="0070C0"/>
                          </a:solidFill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</a:rPr>
                        <a:t>101mok</a:t>
                      </a:r>
                      <a:r>
                        <a:rPr lang="en-US" sz="2000" b="1" dirty="0">
                          <a:solidFill>
                            <a:srgbClr val="0070C0"/>
                          </a:solidFill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</a:rPr>
                        <a:t>in</a:t>
                      </a:r>
                      <a:r>
                        <a:rPr lang="lt-LT" sz="2000" b="1" dirty="0">
                          <a:solidFill>
                            <a:srgbClr val="0070C0"/>
                          </a:solidFill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</a:rPr>
                        <a:t>.</a:t>
                      </a:r>
                      <a:endParaRPr lang="da-DK" sz="2000" b="1" dirty="0">
                        <a:solidFill>
                          <a:srgbClr val="0070C0"/>
                        </a:solidFill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lt-LT" sz="2000" b="1" dirty="0">
                          <a:solidFill>
                            <a:srgbClr val="0070C0"/>
                          </a:solidFill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</a:rPr>
                        <a:t>87mok</a:t>
                      </a:r>
                      <a:r>
                        <a:rPr lang="en-US" sz="2000" b="1" dirty="0">
                          <a:solidFill>
                            <a:srgbClr val="0070C0"/>
                          </a:solidFill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</a:rPr>
                        <a:t>in</a:t>
                      </a:r>
                      <a:r>
                        <a:rPr lang="lt-LT" sz="2000" b="1" dirty="0">
                          <a:solidFill>
                            <a:srgbClr val="0070C0"/>
                          </a:solidFill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</a:rPr>
                        <a:t>.</a:t>
                      </a:r>
                      <a:endParaRPr lang="da-DK" sz="2000" b="1" dirty="0">
                        <a:solidFill>
                          <a:srgbClr val="0070C0"/>
                        </a:solidFill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lt-LT" sz="2000" b="1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</a:rPr>
                        <a:t>padaugėjo 14 </a:t>
                      </a:r>
                      <a:r>
                        <a:rPr lang="lt-LT" sz="2000" b="1" dirty="0" err="1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</a:rPr>
                        <a:t>mokin</a:t>
                      </a:r>
                      <a:r>
                        <a:rPr lang="lt-LT" sz="2000" b="1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</a:rPr>
                        <a:t>. </a:t>
                      </a:r>
                      <a:endParaRPr lang="lt-LT" sz="2000" b="1" dirty="0">
                        <a:solidFill>
                          <a:srgbClr val="0070C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928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1800" b="1" dirty="0">
                          <a:solidFill>
                            <a:schemeClr val="tx1"/>
                          </a:solidFill>
                          <a:effectLst/>
                        </a:rPr>
                        <a:t>Mokosi </a:t>
                      </a:r>
                      <a:r>
                        <a:rPr lang="lt-LT" sz="1800" b="1" dirty="0" err="1">
                          <a:solidFill>
                            <a:schemeClr val="tx1"/>
                          </a:solidFill>
                          <a:effectLst/>
                        </a:rPr>
                        <a:t>nepaten</a:t>
                      </a:r>
                      <a:r>
                        <a:rPr lang="lt-LT" sz="1800" b="1" dirty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endParaRPr lang="lt-LT" sz="18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lt-LT" sz="2000" b="1" dirty="0">
                          <a:solidFill>
                            <a:srgbClr val="0070C0"/>
                          </a:solidFill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</a:rPr>
                        <a:t>6mok</a:t>
                      </a:r>
                      <a:r>
                        <a:rPr lang="en-US" sz="2000" b="1" dirty="0">
                          <a:solidFill>
                            <a:srgbClr val="0070C0"/>
                          </a:solidFill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</a:rPr>
                        <a:t>in</a:t>
                      </a:r>
                      <a:r>
                        <a:rPr lang="lt-LT" sz="2000" b="1" dirty="0">
                          <a:solidFill>
                            <a:srgbClr val="0070C0"/>
                          </a:solidFill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</a:rPr>
                        <a:t>.</a:t>
                      </a:r>
                      <a:endParaRPr lang="da-DK" sz="2000" b="1" dirty="0">
                        <a:solidFill>
                          <a:srgbClr val="0070C0"/>
                        </a:solidFill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lt-LT" sz="2000" b="1" dirty="0">
                          <a:solidFill>
                            <a:srgbClr val="0070C0"/>
                          </a:solidFill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</a:rPr>
                        <a:t>16mok</a:t>
                      </a:r>
                      <a:r>
                        <a:rPr lang="en-US" sz="2000" b="1" dirty="0">
                          <a:solidFill>
                            <a:srgbClr val="0070C0"/>
                          </a:solidFill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</a:rPr>
                        <a:t>in</a:t>
                      </a:r>
                      <a:r>
                        <a:rPr lang="lt-LT" sz="2000" b="1" dirty="0">
                          <a:solidFill>
                            <a:srgbClr val="0070C0"/>
                          </a:solidFill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</a:rPr>
                        <a:t>.</a:t>
                      </a:r>
                      <a:endParaRPr lang="da-DK" sz="2000" b="1" dirty="0">
                        <a:solidFill>
                          <a:srgbClr val="0070C0"/>
                        </a:solidFill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lt-LT" sz="2000" b="1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</a:rPr>
                        <a:t>sumažėjo 10 </a:t>
                      </a:r>
                      <a:r>
                        <a:rPr lang="lt-LT" sz="2000" b="1" dirty="0" err="1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</a:rPr>
                        <a:t>mokin</a:t>
                      </a:r>
                      <a:r>
                        <a:rPr lang="lt-LT" sz="2000" b="1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</a:rPr>
                        <a:t>. </a:t>
                      </a:r>
                      <a:endParaRPr lang="lt-LT" sz="2000" b="1" dirty="0">
                        <a:solidFill>
                          <a:srgbClr val="0070C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1800" b="1" dirty="0">
                          <a:solidFill>
                            <a:schemeClr val="tx1"/>
                          </a:solidFill>
                          <a:effectLst/>
                        </a:rPr>
                        <a:t>Kokybė</a:t>
                      </a:r>
                      <a:endParaRPr lang="lt-LT" sz="18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lt-LT" sz="2000" b="1" dirty="0">
                          <a:solidFill>
                            <a:srgbClr val="0070C0"/>
                          </a:solidFill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</a:rPr>
                        <a:t>45,82%</a:t>
                      </a:r>
                      <a:endParaRPr lang="da-DK" sz="2000" b="1" dirty="0">
                        <a:solidFill>
                          <a:srgbClr val="0070C0"/>
                        </a:solidFill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lt-LT" sz="2000" b="1" dirty="0">
                          <a:solidFill>
                            <a:srgbClr val="0070C0"/>
                          </a:solidFill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</a:rPr>
                        <a:t>45,82%</a:t>
                      </a:r>
                      <a:endParaRPr lang="da-DK" sz="2000" b="1" dirty="0">
                        <a:solidFill>
                          <a:srgbClr val="0070C0"/>
                        </a:solidFill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lt-LT" sz="2000" b="1" dirty="0">
                          <a:solidFill>
                            <a:srgbClr val="0070C0"/>
                          </a:solidFill>
                          <a:effectLst/>
                        </a:rPr>
                        <a:t>nepakito</a:t>
                      </a:r>
                      <a:endParaRPr lang="lt-LT" sz="2000" b="1" dirty="0">
                        <a:solidFill>
                          <a:srgbClr val="0070C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846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1800" b="1" dirty="0">
                          <a:solidFill>
                            <a:schemeClr val="tx1"/>
                          </a:solidFill>
                          <a:effectLst/>
                        </a:rPr>
                        <a:t>Praleista pamokų</a:t>
                      </a:r>
                      <a:endParaRPr lang="lt-LT" sz="18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lt-LT" sz="2000" b="1" dirty="0">
                          <a:solidFill>
                            <a:srgbClr val="0070C0"/>
                          </a:solidFill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</a:rPr>
                        <a:t>23 127</a:t>
                      </a:r>
                      <a:endParaRPr lang="en-US" sz="2000" b="1" dirty="0">
                        <a:solidFill>
                          <a:srgbClr val="0070C0"/>
                        </a:solidFill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lt-LT" sz="1400" b="1" dirty="0">
                          <a:solidFill>
                            <a:srgbClr val="0070C0"/>
                          </a:solidFill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</a:rPr>
                        <a:t>(39 I mok</a:t>
                      </a:r>
                      <a:r>
                        <a:rPr lang="en-US" sz="1400" b="1" dirty="0">
                          <a:solidFill>
                            <a:srgbClr val="0070C0"/>
                          </a:solidFill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</a:rPr>
                        <a:t>in</a:t>
                      </a:r>
                      <a:r>
                        <a:rPr lang="lt-LT" sz="1400" b="1" dirty="0">
                          <a:solidFill>
                            <a:srgbClr val="0070C0"/>
                          </a:solidFill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</a:rPr>
                        <a:t>.)</a:t>
                      </a:r>
                      <a:endParaRPr lang="da-DK" sz="1400" b="1" dirty="0">
                        <a:solidFill>
                          <a:srgbClr val="0070C0"/>
                        </a:solidFill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lt-LT" sz="2000" b="1" dirty="0">
                          <a:solidFill>
                            <a:srgbClr val="0070C0"/>
                          </a:solidFill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</a:rPr>
                        <a:t>22 298</a:t>
                      </a:r>
                      <a:endParaRPr lang="en-US" sz="2000" b="1" dirty="0">
                        <a:solidFill>
                          <a:srgbClr val="0070C0"/>
                        </a:solidFill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lt-LT" sz="1400" b="1" dirty="0">
                          <a:solidFill>
                            <a:srgbClr val="0070C0"/>
                          </a:solidFill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</a:rPr>
                        <a:t>(37,29 I mok</a:t>
                      </a:r>
                      <a:r>
                        <a:rPr lang="en-US" sz="1400" b="1" dirty="0">
                          <a:solidFill>
                            <a:srgbClr val="0070C0"/>
                          </a:solidFill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</a:rPr>
                        <a:t>in</a:t>
                      </a:r>
                      <a:r>
                        <a:rPr lang="lt-LT" sz="1400" b="1" dirty="0">
                          <a:solidFill>
                            <a:srgbClr val="0070C0"/>
                          </a:solidFill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</a:rPr>
                        <a:t>.)</a:t>
                      </a:r>
                      <a:endParaRPr lang="da-DK" sz="1400" b="1" dirty="0">
                        <a:solidFill>
                          <a:srgbClr val="0070C0"/>
                        </a:solidFill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lt-LT" sz="2000" b="1" dirty="0">
                          <a:solidFill>
                            <a:srgbClr val="0070C0"/>
                          </a:solidFill>
                          <a:effectLst/>
                        </a:rPr>
                        <a:t>padidėjo 829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lt-LT" sz="1600" b="1" dirty="0">
                          <a:solidFill>
                            <a:srgbClr val="0070C0"/>
                          </a:solidFill>
                          <a:effectLst/>
                        </a:rPr>
                        <a:t>(padidėjo 1,71 I mok</a:t>
                      </a:r>
                      <a:r>
                        <a:rPr lang="en-US" sz="1600" b="1" dirty="0">
                          <a:solidFill>
                            <a:srgbClr val="0070C0"/>
                          </a:solidFill>
                          <a:effectLst/>
                        </a:rPr>
                        <a:t>in</a:t>
                      </a:r>
                      <a:r>
                        <a:rPr lang="lt-LT" sz="1600" b="1" dirty="0">
                          <a:solidFill>
                            <a:srgbClr val="0070C0"/>
                          </a:solidFill>
                          <a:effectLst/>
                        </a:rPr>
                        <a:t>.)</a:t>
                      </a:r>
                      <a:endParaRPr lang="lt-LT" sz="1600" b="1" dirty="0">
                        <a:solidFill>
                          <a:srgbClr val="0070C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6736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1800" b="1" dirty="0">
                          <a:solidFill>
                            <a:schemeClr val="tx1"/>
                          </a:solidFill>
                          <a:effectLst/>
                        </a:rPr>
                        <a:t>Praleista dėl ligos</a:t>
                      </a:r>
                      <a:endParaRPr lang="lt-LT" sz="18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lt-LT" sz="2000" b="1" dirty="0">
                          <a:solidFill>
                            <a:srgbClr val="0070C0"/>
                          </a:solidFill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</a:rPr>
                        <a:t>17 532</a:t>
                      </a:r>
                      <a:endParaRPr lang="en-US" sz="2000" b="1" dirty="0">
                        <a:solidFill>
                          <a:srgbClr val="0070C0"/>
                        </a:solidFill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70C0"/>
                          </a:solidFill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lt-LT" sz="1400" b="1" dirty="0">
                          <a:solidFill>
                            <a:srgbClr val="0070C0"/>
                          </a:solidFill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</a:rPr>
                        <a:t>(29,56 I mok</a:t>
                      </a:r>
                      <a:r>
                        <a:rPr lang="en-US" sz="1400" b="1" dirty="0">
                          <a:solidFill>
                            <a:srgbClr val="0070C0"/>
                          </a:solidFill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</a:rPr>
                        <a:t>in</a:t>
                      </a:r>
                      <a:r>
                        <a:rPr lang="lt-LT" sz="1400" b="1" dirty="0">
                          <a:solidFill>
                            <a:srgbClr val="0070C0"/>
                          </a:solidFill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</a:rPr>
                        <a:t>.)</a:t>
                      </a:r>
                      <a:endParaRPr lang="da-DK" sz="1400" b="1" dirty="0">
                        <a:solidFill>
                          <a:srgbClr val="0070C0"/>
                        </a:solidFill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lt-LT" sz="2000" b="1" dirty="0">
                          <a:solidFill>
                            <a:srgbClr val="0070C0"/>
                          </a:solidFill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</a:rPr>
                        <a:t>17 402</a:t>
                      </a:r>
                      <a:endParaRPr lang="en-US" sz="2000" b="1" dirty="0">
                        <a:solidFill>
                          <a:srgbClr val="0070C0"/>
                        </a:solidFill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70C0"/>
                          </a:solidFill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lt-LT" sz="1400" b="1" dirty="0">
                          <a:solidFill>
                            <a:srgbClr val="0070C0"/>
                          </a:solidFill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</a:rPr>
                        <a:t>(29,10 I mok</a:t>
                      </a:r>
                      <a:r>
                        <a:rPr lang="en-US" sz="1400" b="1" dirty="0">
                          <a:solidFill>
                            <a:srgbClr val="0070C0"/>
                          </a:solidFill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</a:rPr>
                        <a:t>in</a:t>
                      </a:r>
                      <a:r>
                        <a:rPr lang="lt-LT" sz="1400" b="1" dirty="0">
                          <a:solidFill>
                            <a:srgbClr val="0070C0"/>
                          </a:solidFill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</a:rPr>
                        <a:t>.)</a:t>
                      </a:r>
                      <a:endParaRPr lang="da-DK" sz="1400" b="1" dirty="0">
                        <a:solidFill>
                          <a:srgbClr val="0070C0"/>
                        </a:solidFill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t-LT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padidėjo 130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t-LT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(padidėjo 0,46 I mok</a:t>
                      </a:r>
                      <a:r>
                        <a:rPr kumimoji="0" lang="en-US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in</a:t>
                      </a:r>
                      <a:r>
                        <a:rPr kumimoji="0" lang="lt-LT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.)</a:t>
                      </a:r>
                      <a:endParaRPr kumimoji="0" lang="lt-LT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6736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1800" b="1" dirty="0">
                          <a:solidFill>
                            <a:schemeClr val="tx1"/>
                          </a:solidFill>
                          <a:effectLst/>
                        </a:rPr>
                        <a:t>Nepateisintos pamokos</a:t>
                      </a:r>
                      <a:endParaRPr lang="lt-LT" sz="18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lt-LT" sz="2000" b="1" dirty="0">
                          <a:solidFill>
                            <a:srgbClr val="0070C0"/>
                          </a:solidFill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</a:rPr>
                        <a:t>659</a:t>
                      </a:r>
                      <a:endParaRPr lang="en-US" sz="2000" b="1" dirty="0">
                        <a:solidFill>
                          <a:srgbClr val="0070C0"/>
                        </a:solidFill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lt-LT" sz="1600" b="1" dirty="0">
                          <a:solidFill>
                            <a:srgbClr val="0070C0"/>
                          </a:solidFill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</a:rPr>
                        <a:t>(1,11 I mok</a:t>
                      </a:r>
                      <a:r>
                        <a:rPr lang="en-US" sz="1600" b="1" dirty="0">
                          <a:solidFill>
                            <a:srgbClr val="0070C0"/>
                          </a:solidFill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</a:rPr>
                        <a:t>in</a:t>
                      </a:r>
                      <a:r>
                        <a:rPr lang="lt-LT" sz="1600" b="1" dirty="0">
                          <a:solidFill>
                            <a:srgbClr val="0070C0"/>
                          </a:solidFill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</a:rPr>
                        <a:t>. )</a:t>
                      </a:r>
                      <a:endParaRPr lang="da-DK" sz="1600" b="1" dirty="0">
                        <a:solidFill>
                          <a:srgbClr val="0070C0"/>
                        </a:solidFill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lt-LT" sz="2000" b="1" dirty="0">
                          <a:solidFill>
                            <a:srgbClr val="0070C0"/>
                          </a:solidFill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</a:rPr>
                        <a:t>602</a:t>
                      </a:r>
                      <a:endParaRPr lang="en-US" sz="2000" b="1" dirty="0">
                        <a:solidFill>
                          <a:srgbClr val="0070C0"/>
                        </a:solidFill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lt-LT" sz="1600" b="1" dirty="0">
                          <a:solidFill>
                            <a:srgbClr val="0070C0"/>
                          </a:solidFill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</a:rPr>
                        <a:t>(1,01 I mok</a:t>
                      </a:r>
                      <a:r>
                        <a:rPr lang="en-US" sz="1600" b="1" dirty="0">
                          <a:solidFill>
                            <a:srgbClr val="0070C0"/>
                          </a:solidFill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</a:rPr>
                        <a:t>in</a:t>
                      </a:r>
                      <a:r>
                        <a:rPr lang="lt-LT" sz="1600" b="1" dirty="0">
                          <a:solidFill>
                            <a:srgbClr val="0070C0"/>
                          </a:solidFill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</a:rPr>
                        <a:t>. )</a:t>
                      </a:r>
                      <a:endParaRPr lang="da-DK" sz="1600" b="1" dirty="0">
                        <a:solidFill>
                          <a:srgbClr val="0070C0"/>
                        </a:solidFill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t-LT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padidėjo 57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t-LT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(padidėjo 0,1 I mok</a:t>
                      </a:r>
                      <a:r>
                        <a:rPr kumimoji="0" lang="en-US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in</a:t>
                      </a:r>
                      <a:r>
                        <a:rPr kumimoji="0" lang="lt-LT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.)`</a:t>
                      </a:r>
                      <a:endParaRPr kumimoji="0" lang="lt-LT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867282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37610581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24744"/>
          </a:xfrm>
        </p:spPr>
        <p:txBody>
          <a:bodyPr/>
          <a:lstStyle/>
          <a:p>
            <a:r>
              <a:rPr lang="lt-LT" i="1" dirty="0"/>
              <a:t>Išvados</a:t>
            </a: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611560" y="1119642"/>
            <a:ext cx="8229600" cy="4680520"/>
          </a:xfrm>
        </p:spPr>
        <p:txBody>
          <a:bodyPr>
            <a:normAutofit fontScale="77500" lnSpcReduction="20000"/>
          </a:bodyPr>
          <a:lstStyle/>
          <a:p>
            <a:pPr>
              <a:buFont typeface="Wingdings" panose="05000000000000000000" pitchFamily="2" charset="2"/>
              <a:buChar char="Ø"/>
              <a:defRPr/>
            </a:pPr>
            <a:r>
              <a:rPr lang="lt-LT" sz="3200" i="1" dirty="0">
                <a:solidFill>
                  <a:schemeClr val="tx2"/>
                </a:solidFill>
              </a:rPr>
              <a:t>Pakilo mokinių pažangumas 1,5℅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lt-LT" sz="3200" i="1" dirty="0">
                <a:solidFill>
                  <a:schemeClr val="tx2"/>
                </a:solidFill>
              </a:rPr>
              <a:t>Krito  vidutinis pažymys 0,03 balo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lt-LT" sz="3200" i="1" dirty="0">
                <a:solidFill>
                  <a:schemeClr val="tx2"/>
                </a:solidFill>
              </a:rPr>
              <a:t>Sumažėjo   puikiai besimokančių mokinių skaičius -2 mokiniais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lt-LT" sz="3200" i="1" dirty="0">
                <a:solidFill>
                  <a:schemeClr val="tx2"/>
                </a:solidFill>
              </a:rPr>
              <a:t>Sumažėjo gerai besimokančių mokinių skaičius –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lt-LT" sz="3200" i="1">
                <a:solidFill>
                  <a:schemeClr val="tx2"/>
                </a:solidFill>
              </a:rPr>
              <a:t>8 </a:t>
            </a:r>
            <a:r>
              <a:rPr lang="lt-LT" sz="3200" i="1" dirty="0">
                <a:solidFill>
                  <a:schemeClr val="tx2"/>
                </a:solidFill>
              </a:rPr>
              <a:t>mokiniais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lt-LT" sz="3200" i="1" dirty="0">
                <a:solidFill>
                  <a:schemeClr val="tx2"/>
                </a:solidFill>
              </a:rPr>
              <a:t>Mokymosi kokybė nepakito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lt-LT" sz="3200" i="1" dirty="0">
                <a:solidFill>
                  <a:schemeClr val="tx2"/>
                </a:solidFill>
              </a:rPr>
              <a:t>Padidėjo   praleistų pamokų skaičius tenkantis vienam mokiniui – 1,7 pamokos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lt-LT" sz="3200" i="1" dirty="0">
                <a:solidFill>
                  <a:schemeClr val="tx2"/>
                </a:solidFill>
              </a:rPr>
              <a:t>Padidėjo  praleistų pamokų skaičius dėl ligos, tenkantis vienam mokiniui – 0,46 pamokos  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lt-LT" sz="3200" i="1" dirty="0">
                <a:solidFill>
                  <a:schemeClr val="tx2"/>
                </a:solidFill>
              </a:rPr>
              <a:t>Padidėjo nepateisintų pamokų skaičius tenkantis vienam mokiniui – 0,1 pamokos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endParaRPr lang="lt-LT" sz="32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8256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1700808"/>
            <a:ext cx="8229600" cy="1600200"/>
          </a:xfrm>
        </p:spPr>
        <p:txBody>
          <a:bodyPr/>
          <a:lstStyle/>
          <a:p>
            <a:r>
              <a:rPr lang="lt-LT" dirty="0"/>
              <a:t>Ačiū už dėmesį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717032"/>
            <a:ext cx="3466728" cy="2409131"/>
          </a:xfrm>
        </p:spPr>
        <p:txBody>
          <a:bodyPr/>
          <a:lstStyle/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357026292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ykdomo">
  <a:themeElements>
    <a:clrScheme name="Vykdomo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Vykdomo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Vykdom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4461</TotalTime>
  <Words>467</Words>
  <Application>Microsoft Office PowerPoint</Application>
  <PresentationFormat>Demonstracija ekrane (4:3)</PresentationFormat>
  <Paragraphs>147</Paragraphs>
  <Slides>9</Slides>
  <Notes>1</Notes>
  <HiddenSlides>0</HiddenSlides>
  <MMClips>0</MMClips>
  <ScaleCrop>false</ScaleCrop>
  <HeadingPairs>
    <vt:vector size="6" baseType="variant">
      <vt:variant>
        <vt:lpstr>Naudojami šriftai</vt:lpstr>
      </vt:variant>
      <vt:variant>
        <vt:i4>7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9</vt:i4>
      </vt:variant>
    </vt:vector>
  </HeadingPairs>
  <TitlesOfParts>
    <vt:vector size="17" baseType="lpstr">
      <vt:lpstr>Arial</vt:lpstr>
      <vt:lpstr>Calibri</vt:lpstr>
      <vt:lpstr>Century Gothic</vt:lpstr>
      <vt:lpstr>Courier New</vt:lpstr>
      <vt:lpstr>Palatino Linotype</vt:lpstr>
      <vt:lpstr>Times New Roman</vt:lpstr>
      <vt:lpstr>Wingdings</vt:lpstr>
      <vt:lpstr>Vykdomo</vt:lpstr>
      <vt:lpstr>I pusmečio ugdymo(si) rezultatai 2025-2026m.m. </vt:lpstr>
      <vt:lpstr>Mokinių skaičius</vt:lpstr>
      <vt:lpstr>I pusmetį baigėme</vt:lpstr>
      <vt:lpstr>Ugdymo(si) rezultatai </vt:lpstr>
      <vt:lpstr>Praleistų pamokų tenka vienam mokiniui  (1)</vt:lpstr>
      <vt:lpstr>Per I pusmetį 42 mokiniai nepraleido nei vienos pamokos</vt:lpstr>
      <vt:lpstr> Ugdymo rezultatų palyginimas</vt:lpstr>
      <vt:lpstr>Išvados</vt:lpstr>
      <vt:lpstr>Ačiū už dėmesį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 pusmečio ugdymo(si) rezultatai 2013-2014 m.m.</dc:title>
  <dc:creator>Mokytoja</dc:creator>
  <cp:lastModifiedBy>Audronė Pivorienė</cp:lastModifiedBy>
  <cp:revision>193</cp:revision>
  <dcterms:created xsi:type="dcterms:W3CDTF">2015-02-11T13:34:36Z</dcterms:created>
  <dcterms:modified xsi:type="dcterms:W3CDTF">2026-02-25T08:31:15Z</dcterms:modified>
</cp:coreProperties>
</file>