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319" r:id="rId6"/>
    <p:sldId id="320" r:id="rId7"/>
    <p:sldId id="333" r:id="rId8"/>
    <p:sldId id="275" r:id="rId9"/>
    <p:sldId id="274" r:id="rId10"/>
    <p:sldId id="282" r:id="rId11"/>
    <p:sldId id="279" r:id="rId12"/>
    <p:sldId id="331" r:id="rId13"/>
    <p:sldId id="332" r:id="rId14"/>
    <p:sldId id="325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840E7C"/>
    <a:srgbClr val="EA3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Šviesus stili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Vidutinis stili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Šviesus stili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04" autoAdjust="0"/>
  </p:normalViewPr>
  <p:slideViewPr>
    <p:cSldViewPr>
      <p:cViewPr varScale="1">
        <p:scale>
          <a:sx n="67" d="100"/>
          <a:sy n="67" d="100"/>
        </p:scale>
        <p:origin x="89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0" baseline="0" dirty="0"/>
              <a:t>2023-2024</a:t>
            </a:r>
            <a:r>
              <a:rPr lang="lt-LT" b="1" i="0" baseline="0" dirty="0"/>
              <a:t> </a:t>
            </a:r>
            <a:r>
              <a:rPr lang="lt-LT" b="1" i="0" baseline="0" dirty="0" err="1"/>
              <a:t>m.m</a:t>
            </a:r>
            <a:r>
              <a:rPr lang="lt-LT" b="1" i="0" baseline="0" dirty="0"/>
              <a:t>. I pusmetis</a:t>
            </a:r>
            <a:endParaRPr lang="en-US" b="1" i="0" baseline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055555555555558E-2"/>
          <c:y val="0.23213291046952464"/>
          <c:w val="0.81388888888888888"/>
          <c:h val="0.5628710994459026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b="1" i="0" baseline="0">
                <a:solidFill>
                  <a:schemeClr val="tx1"/>
                </a:solidFill>
              </a:rPr>
              <a:t>2023-2024m.m. metiniai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277777777777782E-2"/>
          <c:y val="0.22004447360746568"/>
          <c:w val="0.81388888888888888"/>
          <c:h val="0.574794765237678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da-D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177873658770004E-2"/>
          <c:y val="0.12929292929292929"/>
          <c:w val="0.90694444444444444"/>
          <c:h val="0.77120443277923589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14"/>
            <c:spPr>
              <a:solidFill>
                <a:srgbClr val="FFFF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FC9-4930-97C3-585EE87B340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FC9-4930-97C3-585EE87B3404}"/>
              </c:ext>
            </c:extLst>
          </c:dPt>
          <c:dPt>
            <c:idx val="2"/>
            <c:bubble3D val="0"/>
            <c:explosion val="13"/>
            <c:spPr>
              <a:solidFill>
                <a:schemeClr val="bg1">
                  <a:lumMod val="75000"/>
                </a:schemeClr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FC9-4930-97C3-585EE87B3404}"/>
              </c:ext>
            </c:extLst>
          </c:dPt>
          <c:dPt>
            <c:idx val="3"/>
            <c:bubble3D val="0"/>
            <c:explosion val="13"/>
            <c:spPr>
              <a:solidFill>
                <a:srgbClr val="FF000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AFC9-4930-97C3-585EE87B3404}"/>
              </c:ext>
            </c:extLst>
          </c:dPt>
          <c:dPt>
            <c:idx val="4"/>
            <c:bubble3D val="0"/>
            <c:spPr>
              <a:solidFill>
                <a:srgbClr val="0070C0"/>
              </a:solidFill>
              <a:ln w="25400"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AFC9-4930-97C3-585EE87B34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'1-8'!$AJ$8:$AJ$12</c:f>
              <c:strCache>
                <c:ptCount val="5"/>
                <c:pt idx="0">
                  <c:v>puikiai </c:v>
                </c:pt>
                <c:pt idx="1">
                  <c:v>gerai</c:v>
                </c:pt>
                <c:pt idx="2">
                  <c:v>patenk.</c:v>
                </c:pt>
                <c:pt idx="3">
                  <c:v>slenkstis</c:v>
                </c:pt>
                <c:pt idx="4">
                  <c:v>nepaž.</c:v>
                </c:pt>
              </c:strCache>
            </c:strRef>
          </c:cat>
          <c:val>
            <c:numRef>
              <c:f>'1-8'!$AK$8:$AK$12</c:f>
              <c:numCache>
                <c:formatCode>General</c:formatCode>
                <c:ptCount val="5"/>
                <c:pt idx="0">
                  <c:v>102</c:v>
                </c:pt>
                <c:pt idx="1">
                  <c:v>183</c:v>
                </c:pt>
                <c:pt idx="2">
                  <c:v>214</c:v>
                </c:pt>
                <c:pt idx="3">
                  <c:v>89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FC9-4930-97C3-585EE87B3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7.6700920859468849E-2"/>
          <c:y val="0.15216410256410259"/>
          <c:w val="0.90480909454885161"/>
          <c:h val="0.658816878659398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'tenka 1 mok. '!$B$11</c:f>
              <c:strCache>
                <c:ptCount val="1"/>
                <c:pt idx="0">
                  <c:v>praleista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'tenka 1 mok. '!$C$10:$J$10</c:f>
              <c:strCache>
                <c:ptCount val="8"/>
                <c:pt idx="0">
                  <c:v>1 kl.</c:v>
                </c:pt>
                <c:pt idx="1">
                  <c:v>2 kl.</c:v>
                </c:pt>
                <c:pt idx="2">
                  <c:v>3 kl.</c:v>
                </c:pt>
                <c:pt idx="3">
                  <c:v>4 kl.</c:v>
                </c:pt>
                <c:pt idx="4">
                  <c:v>5 kl.</c:v>
                </c:pt>
                <c:pt idx="5">
                  <c:v>6 kl.</c:v>
                </c:pt>
                <c:pt idx="6">
                  <c:v>7 kl.</c:v>
                </c:pt>
                <c:pt idx="7">
                  <c:v>8 kl.</c:v>
                </c:pt>
              </c:strCache>
            </c:strRef>
          </c:cat>
          <c:val>
            <c:numRef>
              <c:f>'tenka 1 mok. '!$C$11:$J$11</c:f>
              <c:numCache>
                <c:formatCode>General</c:formatCode>
                <c:ptCount val="8"/>
                <c:pt idx="0" formatCode="0.00">
                  <c:v>60.7</c:v>
                </c:pt>
                <c:pt idx="1">
                  <c:v>65.099999999999994</c:v>
                </c:pt>
                <c:pt idx="2">
                  <c:v>70.099999999999994</c:v>
                </c:pt>
                <c:pt idx="3">
                  <c:v>58.3</c:v>
                </c:pt>
                <c:pt idx="4">
                  <c:v>50.1</c:v>
                </c:pt>
                <c:pt idx="5">
                  <c:v>88.5</c:v>
                </c:pt>
                <c:pt idx="6">
                  <c:v>84.5</c:v>
                </c:pt>
                <c:pt idx="7">
                  <c:v>88.1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D3-4F2A-8EC8-78D0F45DBDA0}"/>
            </c:ext>
          </c:extLst>
        </c:ser>
        <c:ser>
          <c:idx val="1"/>
          <c:order val="1"/>
          <c:tx>
            <c:strRef>
              <c:f>'tenka 1 mok. '!$B$12</c:f>
              <c:strCache>
                <c:ptCount val="1"/>
                <c:pt idx="0">
                  <c:v>dėl ligos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707755521314842E-2"/>
                  <c:y val="-1.2307692307692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D3-4F2A-8EC8-78D0F45DBDA0}"/>
                </c:ext>
              </c:extLst>
            </c:dLbl>
            <c:dLbl>
              <c:idx val="1"/>
              <c:layout>
                <c:manualLayout>
                  <c:x val="1.8489984591679508E-2"/>
                  <c:y val="-4.10256410256413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D3-4F2A-8EC8-78D0F45DBDA0}"/>
                </c:ext>
              </c:extLst>
            </c:dLbl>
            <c:dLbl>
              <c:idx val="2"/>
              <c:layout>
                <c:manualLayout>
                  <c:x val="2.465331278890601E-2"/>
                  <c:y val="0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C6D3-4F2A-8EC8-78D0F45DBDA0}"/>
                </c:ext>
              </c:extLst>
            </c:dLbl>
            <c:dLbl>
              <c:idx val="3"/>
              <c:layout>
                <c:manualLayout>
                  <c:x val="2.0544427324088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6D3-4F2A-8EC8-78D0F45DBDA0}"/>
                </c:ext>
              </c:extLst>
            </c:dLbl>
            <c:dLbl>
              <c:idx val="4"/>
              <c:layout>
                <c:manualLayout>
                  <c:x val="2.6707755521314769E-2"/>
                  <c:y val="-8.20496668685648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D3-4F2A-8EC8-78D0F45DBDA0}"/>
                </c:ext>
              </c:extLst>
            </c:dLbl>
            <c:dLbl>
              <c:idx val="5"/>
              <c:layout>
                <c:manualLayout>
                  <c:x val="2.259887005649717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D3-4F2A-8EC8-78D0F45DBDA0}"/>
                </c:ext>
              </c:extLst>
            </c:dLbl>
            <c:dLbl>
              <c:idx val="6"/>
              <c:layout>
                <c:manualLayout>
                  <c:x val="2.0544427324088191E-2"/>
                  <c:y val="-4.10256410256410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D3-4F2A-8EC8-78D0F45DBDA0}"/>
                </c:ext>
              </c:extLst>
            </c:dLbl>
            <c:dLbl>
              <c:idx val="7"/>
              <c:layout>
                <c:manualLayout>
                  <c:x val="3.0816640986132512E-2"/>
                  <c:y val="-2.871794871794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D3-4F2A-8EC8-78D0F45DBDA0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'tenka 1 mok. '!$C$10:$J$10</c:f>
              <c:strCache>
                <c:ptCount val="8"/>
                <c:pt idx="0">
                  <c:v>1 kl.</c:v>
                </c:pt>
                <c:pt idx="1">
                  <c:v>2 kl.</c:v>
                </c:pt>
                <c:pt idx="2">
                  <c:v>3 kl.</c:v>
                </c:pt>
                <c:pt idx="3">
                  <c:v>4 kl.</c:v>
                </c:pt>
                <c:pt idx="4">
                  <c:v>5 kl.</c:v>
                </c:pt>
                <c:pt idx="5">
                  <c:v>6 kl.</c:v>
                </c:pt>
                <c:pt idx="6">
                  <c:v>7 kl.</c:v>
                </c:pt>
                <c:pt idx="7">
                  <c:v>8 kl.</c:v>
                </c:pt>
              </c:strCache>
            </c:strRef>
          </c:cat>
          <c:val>
            <c:numRef>
              <c:f>'tenka 1 mok. '!$C$12:$J$12</c:f>
              <c:numCache>
                <c:formatCode>General</c:formatCode>
                <c:ptCount val="8"/>
                <c:pt idx="0" formatCode="0.00">
                  <c:v>46.2</c:v>
                </c:pt>
                <c:pt idx="1">
                  <c:v>46.1</c:v>
                </c:pt>
                <c:pt idx="2">
                  <c:v>46.3</c:v>
                </c:pt>
                <c:pt idx="3">
                  <c:v>39.700000000000003</c:v>
                </c:pt>
                <c:pt idx="4">
                  <c:v>36.299999999999997</c:v>
                </c:pt>
                <c:pt idx="5">
                  <c:v>51.9</c:v>
                </c:pt>
                <c:pt idx="6">
                  <c:v>53.7</c:v>
                </c:pt>
                <c:pt idx="7">
                  <c:v>73.599999999999994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6D3-4F2A-8EC8-78D0F45DBDA0}"/>
            </c:ext>
          </c:extLst>
        </c:ser>
        <c:ser>
          <c:idx val="2"/>
          <c:order val="2"/>
          <c:tx>
            <c:strRef>
              <c:f>'tenka 1 mok. '!$B$13</c:f>
              <c:strCache>
                <c:ptCount val="1"/>
                <c:pt idx="0">
                  <c:v>nepateisinta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'tenka 1 mok. '!$C$10:$J$10</c:f>
              <c:strCache>
                <c:ptCount val="8"/>
                <c:pt idx="0">
                  <c:v>1 kl.</c:v>
                </c:pt>
                <c:pt idx="1">
                  <c:v>2 kl.</c:v>
                </c:pt>
                <c:pt idx="2">
                  <c:v>3 kl.</c:v>
                </c:pt>
                <c:pt idx="3">
                  <c:v>4 kl.</c:v>
                </c:pt>
                <c:pt idx="4">
                  <c:v>5 kl.</c:v>
                </c:pt>
                <c:pt idx="5">
                  <c:v>6 kl.</c:v>
                </c:pt>
                <c:pt idx="6">
                  <c:v>7 kl.</c:v>
                </c:pt>
                <c:pt idx="7">
                  <c:v>8 kl.</c:v>
                </c:pt>
              </c:strCache>
            </c:strRef>
          </c:cat>
          <c:val>
            <c:numRef>
              <c:f>'tenka 1 mok. '!$C$13:$J$13</c:f>
              <c:numCache>
                <c:formatCode>General</c:formatCode>
                <c:ptCount val="8"/>
                <c:pt idx="0">
                  <c:v>6.45</c:v>
                </c:pt>
                <c:pt idx="2">
                  <c:v>1.1100000000000001</c:v>
                </c:pt>
                <c:pt idx="3">
                  <c:v>4.83</c:v>
                </c:pt>
                <c:pt idx="4">
                  <c:v>1.66</c:v>
                </c:pt>
                <c:pt idx="5">
                  <c:v>2.8</c:v>
                </c:pt>
                <c:pt idx="6">
                  <c:v>3.44</c:v>
                </c:pt>
                <c:pt idx="7">
                  <c:v>1.99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6D3-4F2A-8EC8-78D0F45DBD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8668288"/>
        <c:axId val="1"/>
        <c:axId val="0"/>
      </c:bar3DChart>
      <c:catAx>
        <c:axId val="44866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486682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31696875253093937"/>
          <c:y val="0.91263166618062996"/>
          <c:w val="0.36258418186196018"/>
          <c:h val="5.8945029664227773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46795-9CEA-4755-8E2C-7D8D5CCE1B48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52382-BC1D-4C43-87E3-9CA21D26A27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1815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52382-BC1D-4C43-87E3-9CA21D26A27F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9698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A52382-BC1D-4C43-87E3-9CA21D26A27F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390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44ACD-6729-4EC2-BB04-48DB1580248E}" type="datetimeFigureOut">
              <a:rPr lang="lt-LT"/>
              <a:pPr>
                <a:defRPr/>
              </a:pPr>
              <a:t>2026-09-15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0E08E-4625-496B-9B43-E1402C617F6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0022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7D333-0AD0-4210-8257-D87E68044A69}" type="datetimeFigureOut">
              <a:rPr lang="lt-LT"/>
              <a:pPr>
                <a:defRPr/>
              </a:pPr>
              <a:t>2026-09-15</a:t>
            </a:fld>
            <a:endParaRPr lang="lt-LT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014A4-F1E8-4AF1-925C-A53E39D0CE5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8449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7DFBB99-B533-41EB-A82B-D1704DE4DF6A}" type="datetimeFigureOut">
              <a:rPr lang="lt-LT" smtClean="0"/>
              <a:t>2026-09-15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EA2B3F4-9854-4A5F-AF3B-4554DE138780}" type="slidenum">
              <a:rPr lang="lt-LT" smtClean="0"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4267200"/>
          </a:xfrm>
        </p:spPr>
        <p:txBody>
          <a:bodyPr/>
          <a:lstStyle/>
          <a:p>
            <a:r>
              <a:rPr lang="lt-LT" sz="5400" i="1" dirty="0">
                <a:solidFill>
                  <a:srgbClr val="0070C0"/>
                </a:solidFill>
              </a:rPr>
              <a:t>Klaipėdos Prano Mašioto progimnazijos </a:t>
            </a:r>
            <a:br>
              <a:rPr lang="lt-LT" sz="5400" i="1" dirty="0">
                <a:solidFill>
                  <a:srgbClr val="0070C0"/>
                </a:solidFill>
              </a:rPr>
            </a:br>
            <a:r>
              <a:rPr lang="en-US" sz="5400" i="1" dirty="0" err="1">
                <a:solidFill>
                  <a:srgbClr val="0070C0"/>
                </a:solidFill>
              </a:rPr>
              <a:t>ugdymo</a:t>
            </a:r>
            <a:r>
              <a:rPr lang="en-US" sz="5400" i="1" dirty="0">
                <a:solidFill>
                  <a:srgbClr val="0070C0"/>
                </a:solidFill>
              </a:rPr>
              <a:t>(</a:t>
            </a:r>
            <a:r>
              <a:rPr lang="en-US" sz="5400" i="1" dirty="0" err="1">
                <a:solidFill>
                  <a:srgbClr val="0070C0"/>
                </a:solidFill>
              </a:rPr>
              <a:t>si</a:t>
            </a:r>
            <a:r>
              <a:rPr lang="en-US" sz="5400" i="1" dirty="0">
                <a:solidFill>
                  <a:srgbClr val="0070C0"/>
                </a:solidFill>
              </a:rPr>
              <a:t>)</a:t>
            </a:r>
            <a:r>
              <a:rPr lang="lt-LT" sz="5400" i="1" dirty="0">
                <a:solidFill>
                  <a:srgbClr val="0070C0"/>
                </a:solidFill>
              </a:rPr>
              <a:t> </a:t>
            </a:r>
            <a:r>
              <a:rPr lang="en-US" sz="5400" i="1" dirty="0" err="1">
                <a:solidFill>
                  <a:srgbClr val="0070C0"/>
                </a:solidFill>
              </a:rPr>
              <a:t>rezultatai</a:t>
            </a:r>
            <a:br>
              <a:rPr lang="lt-LT" sz="5400" i="1" dirty="0">
                <a:solidFill>
                  <a:srgbClr val="0070C0"/>
                </a:solidFill>
              </a:rPr>
            </a:br>
            <a:r>
              <a:rPr lang="lt-LT" sz="2800" i="1" dirty="0">
                <a:solidFill>
                  <a:srgbClr val="0070C0"/>
                </a:solidFill>
              </a:rPr>
              <a:t>20</a:t>
            </a:r>
            <a:r>
              <a:rPr lang="en-US" sz="2800" i="1" dirty="0">
                <a:solidFill>
                  <a:srgbClr val="0070C0"/>
                </a:solidFill>
              </a:rPr>
              <a:t>2</a:t>
            </a:r>
            <a:r>
              <a:rPr lang="lt-LT" sz="2800" i="1" dirty="0">
                <a:solidFill>
                  <a:srgbClr val="0070C0"/>
                </a:solidFill>
              </a:rPr>
              <a:t>5-20</a:t>
            </a:r>
            <a:r>
              <a:rPr lang="en-US" sz="2800" i="1" dirty="0">
                <a:solidFill>
                  <a:srgbClr val="0070C0"/>
                </a:solidFill>
              </a:rPr>
              <a:t>2</a:t>
            </a:r>
            <a:r>
              <a:rPr lang="lt-LT" sz="2800" i="1" dirty="0">
                <a:solidFill>
                  <a:srgbClr val="0070C0"/>
                </a:solidFill>
              </a:rPr>
              <a:t>6m.m.</a:t>
            </a:r>
            <a:br>
              <a:rPr lang="lt-LT" sz="2800" i="1" dirty="0">
                <a:solidFill>
                  <a:srgbClr val="0070C0"/>
                </a:solidFill>
              </a:rPr>
            </a:br>
            <a:endParaRPr lang="lt-LT" sz="5400" dirty="0">
              <a:solidFill>
                <a:srgbClr val="0070C0"/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483768" y="5373216"/>
            <a:ext cx="6400800" cy="1219200"/>
          </a:xfrm>
        </p:spPr>
        <p:txBody>
          <a:bodyPr>
            <a:normAutofit/>
          </a:bodyPr>
          <a:lstStyle/>
          <a:p>
            <a:r>
              <a:rPr lang="lt-LT" sz="1600" i="1" dirty="0">
                <a:solidFill>
                  <a:srgbClr val="0070C0"/>
                </a:solidFill>
              </a:rPr>
              <a:t>Direktoriaus pavaduotoja ugdymui Audronė </a:t>
            </a:r>
            <a:r>
              <a:rPr lang="lt-LT" sz="1600" i="1" dirty="0" err="1">
                <a:solidFill>
                  <a:srgbClr val="0070C0"/>
                </a:solidFill>
              </a:rPr>
              <a:t>Pivorienė</a:t>
            </a:r>
            <a:endParaRPr lang="lt-LT" sz="1600" i="1" dirty="0">
              <a:solidFill>
                <a:srgbClr val="0070C0"/>
              </a:solidFill>
            </a:endParaRPr>
          </a:p>
          <a:p>
            <a:r>
              <a:rPr lang="lt-LT" sz="1600" i="1" dirty="0">
                <a:solidFill>
                  <a:schemeClr val="tx1"/>
                </a:solidFill>
              </a:rPr>
              <a:t>20</a:t>
            </a:r>
            <a:r>
              <a:rPr lang="en-US" sz="1600" i="1" dirty="0">
                <a:solidFill>
                  <a:schemeClr val="tx1"/>
                </a:solidFill>
              </a:rPr>
              <a:t>2</a:t>
            </a:r>
            <a:r>
              <a:rPr lang="lt-LT" sz="1600" i="1" dirty="0">
                <a:solidFill>
                  <a:schemeClr val="tx1"/>
                </a:solidFill>
              </a:rPr>
              <a:t>6-08-28</a:t>
            </a:r>
          </a:p>
        </p:txBody>
      </p:sp>
    </p:spTree>
    <p:extLst>
      <p:ext uri="{BB962C8B-B14F-4D97-AF65-F5344CB8AC3E}">
        <p14:creationId xmlns:p14="http://schemas.microsoft.com/office/powerpoint/2010/main" val="4135209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-171450"/>
            <a:ext cx="7543800" cy="1450975"/>
          </a:xfrm>
        </p:spPr>
        <p:txBody>
          <a:bodyPr lIns="90000" tIns="46800" rIns="90000" bIns="4680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 err="1">
                <a:solidFill>
                  <a:srgbClr val="0070C0"/>
                </a:solidFill>
              </a:rPr>
              <a:t>Mokini</a:t>
            </a:r>
            <a:r>
              <a:rPr lang="lt-LT" i="1" dirty="0">
                <a:solidFill>
                  <a:srgbClr val="0070C0"/>
                </a:solidFill>
              </a:rPr>
              <a:t>ų</a:t>
            </a:r>
            <a:r>
              <a:rPr lang="en-US" i="1" dirty="0">
                <a:solidFill>
                  <a:srgbClr val="0070C0"/>
                </a:solidFill>
              </a:rPr>
              <a:t> </a:t>
            </a:r>
            <a:r>
              <a:rPr lang="en-US" i="1" dirty="0" err="1">
                <a:solidFill>
                  <a:srgbClr val="0070C0"/>
                </a:solidFill>
              </a:rPr>
              <a:t>skai</a:t>
            </a:r>
            <a:r>
              <a:rPr lang="lt-LT" i="1" dirty="0">
                <a:solidFill>
                  <a:srgbClr val="0070C0"/>
                </a:solidFill>
              </a:rPr>
              <a:t>č</a:t>
            </a:r>
            <a:r>
              <a:rPr lang="en-US" i="1" dirty="0" err="1">
                <a:solidFill>
                  <a:srgbClr val="0070C0"/>
                </a:solidFill>
              </a:rPr>
              <a:t>ius</a:t>
            </a:r>
            <a:endParaRPr lang="en-US" i="1" dirty="0">
              <a:solidFill>
                <a:srgbClr val="0070C0"/>
              </a:solidFill>
            </a:endParaRPr>
          </a:p>
        </p:txBody>
      </p:sp>
      <p:graphicFrame>
        <p:nvGraphicFramePr>
          <p:cNvPr id="66734" name="Group 17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57060565"/>
              </p:ext>
            </p:extLst>
          </p:nvPr>
        </p:nvGraphicFramePr>
        <p:xfrm>
          <a:off x="323528" y="2420888"/>
          <a:ext cx="8210426" cy="3240137"/>
        </p:xfrm>
        <a:graphic>
          <a:graphicData uri="http://schemas.openxmlformats.org/drawingml/2006/table">
            <a:tbl>
              <a:tblPr/>
              <a:tblGrid>
                <a:gridCol w="17308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3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3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73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5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0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Koncentrai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Mokin. sk.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000" b="1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m.m</a:t>
                      </a: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lt-LT" sz="2000" b="1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pradž</a:t>
                      </a: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Mokin. sk.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000" b="1" i="1" u="sng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m.m</a:t>
                      </a: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kumimoji="0" lang="en-US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ab</a:t>
                      </a:r>
                      <a:r>
                        <a:rPr kumimoji="0" lang="en-US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lt-LT" sz="2000" b="1" i="1" u="sng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Atvyko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lt-LT" sz="20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švyko</a:t>
                      </a:r>
                      <a:endParaRPr kumimoji="0" lang="lt-LT" sz="2000" b="1" i="1" u="sng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1 - 4 kl.</a:t>
                      </a:r>
                      <a:endParaRPr kumimoji="0" lang="lt-LT" sz="3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280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281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6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5 - 8 kl.</a:t>
                      </a:r>
                      <a:endParaRPr kumimoji="0" lang="lt-LT" sz="36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310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310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66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Iš viso</a:t>
                      </a:r>
                      <a:r>
                        <a:rPr kumimoji="0" lang="lt-LT" sz="36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lt-LT" sz="36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890</a:t>
                      </a:r>
                      <a:endParaRPr kumimoji="0" lang="lt-LT" sz="3600" b="0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591</a:t>
                      </a:r>
                      <a:endParaRPr kumimoji="0" lang="lt-LT" sz="3600" b="0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91443" marR="91443" marT="45722" marB="4572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38903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723" name="Group 6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83988738"/>
              </p:ext>
            </p:extLst>
          </p:nvPr>
        </p:nvGraphicFramePr>
        <p:xfrm>
          <a:off x="457364" y="2182913"/>
          <a:ext cx="8261518" cy="4029076"/>
        </p:xfrm>
        <a:graphic>
          <a:graphicData uri="http://schemas.openxmlformats.org/drawingml/2006/table">
            <a:tbl>
              <a:tblPr/>
              <a:tblGrid>
                <a:gridCol w="164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956">
                  <a:extLst>
                    <a:ext uri="{9D8B030D-6E8A-4147-A177-3AD203B41FA5}">
                      <a16:colId xmlns:a16="http://schemas.microsoft.com/office/drawing/2014/main" val="1451179944"/>
                    </a:ext>
                  </a:extLst>
                </a:gridCol>
                <a:gridCol w="1708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1" i="1" u="sng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Koncentrai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Puikiai </a:t>
                      </a:r>
                      <a:endParaRPr kumimoji="0" lang="lt-LT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Gerai </a:t>
                      </a:r>
                      <a:endParaRPr kumimoji="0" lang="lt-LT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Patenk</a:t>
                      </a:r>
                      <a:r>
                        <a:rPr kumimoji="0" lang="lt-LT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lt-LT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Slenkstis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Nepažang</a:t>
                      </a:r>
                      <a:r>
                        <a:rPr kumimoji="0" lang="lt-LT" sz="24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lt-LT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1-4  kl.</a:t>
                      </a:r>
                      <a:endParaRPr kumimoji="0" lang="lt-LT" sz="36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101</a:t>
                      </a:r>
                      <a:endParaRPr kumimoji="0" lang="lt-LT" sz="3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89</a:t>
                      </a:r>
                      <a:endParaRPr kumimoji="0" lang="lt-LT" sz="3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7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5-8 kl.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</a:t>
                      </a:r>
                      <a:endParaRPr kumimoji="0" lang="lt-LT" sz="3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t-LT" sz="3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4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Iš viso:</a:t>
                      </a:r>
                      <a:endParaRPr kumimoji="0" lang="lt-LT" sz="40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4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kumimoji="0" lang="lt-LT" sz="40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4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</a:t>
                      </a:r>
                      <a:endParaRPr kumimoji="0" lang="lt-LT" sz="40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4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214</a:t>
                      </a:r>
                      <a:endParaRPr kumimoji="0" lang="lt-LT" sz="4000" b="1" i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4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4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692696"/>
            <a:ext cx="8385175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i="1" dirty="0">
                <a:solidFill>
                  <a:srgbClr val="0070C0"/>
                </a:solidFill>
              </a:rPr>
              <a:t>Mokslo metus baigėme</a:t>
            </a:r>
            <a:endParaRPr lang="en-US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1910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99592" y="539247"/>
            <a:ext cx="6346825" cy="10080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4000" i="1" dirty="0">
                <a:solidFill>
                  <a:srgbClr val="0070C0"/>
                </a:solidFill>
              </a:rPr>
              <a:t>Ugdymo(</a:t>
            </a:r>
            <a:r>
              <a:rPr lang="lt-LT" sz="4000" i="1" dirty="0" err="1">
                <a:solidFill>
                  <a:srgbClr val="0070C0"/>
                </a:solidFill>
              </a:rPr>
              <a:t>si</a:t>
            </a:r>
            <a:r>
              <a:rPr lang="lt-LT" sz="4000" i="1" dirty="0">
                <a:solidFill>
                  <a:srgbClr val="0070C0"/>
                </a:solidFill>
              </a:rPr>
              <a:t>) rezultatai</a:t>
            </a:r>
            <a:br>
              <a:rPr lang="lt-LT" sz="32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lt-LT" sz="32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85F69557-B671-D2AD-48FE-49EE839244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694026"/>
              </p:ext>
            </p:extLst>
          </p:nvPr>
        </p:nvGraphicFramePr>
        <p:xfrm>
          <a:off x="360040" y="280209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681D5F6-BD0C-7EE5-D399-D673C95432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472348"/>
              </p:ext>
            </p:extLst>
          </p:nvPr>
        </p:nvGraphicFramePr>
        <p:xfrm>
          <a:off x="4211960" y="34229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83F26D5-9E51-4FCC-C001-E4AD7A8BC2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013350"/>
              </p:ext>
            </p:extLst>
          </p:nvPr>
        </p:nvGraphicFramePr>
        <p:xfrm>
          <a:off x="1187624" y="1312701"/>
          <a:ext cx="6480720" cy="5068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58168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lt-LT" sz="4800" dirty="0"/>
              <a:t>Rezultatų p</a:t>
            </a:r>
            <a:r>
              <a:rPr lang="en-US" sz="4800" dirty="0" err="1"/>
              <a:t>okytis</a:t>
            </a:r>
            <a:r>
              <a:rPr lang="en-US" sz="4800" dirty="0"/>
              <a:t> 1-4 </a:t>
            </a:r>
            <a:r>
              <a:rPr lang="en-US" sz="4800" dirty="0" err="1"/>
              <a:t>klas</a:t>
            </a:r>
            <a:r>
              <a:rPr lang="lt-LT" sz="4800" dirty="0"/>
              <a:t>ė</a:t>
            </a:r>
            <a:r>
              <a:rPr lang="en-US" sz="4800" dirty="0"/>
              <a:t>se</a:t>
            </a:r>
            <a:endParaRPr lang="da-DK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123DA3-8C79-13D9-7C99-18E0ACC1F197}"/>
              </a:ext>
            </a:extLst>
          </p:cNvPr>
          <p:cNvSpPr txBox="1"/>
          <p:nvPr/>
        </p:nvSpPr>
        <p:spPr>
          <a:xfrm>
            <a:off x="474710" y="5397902"/>
            <a:ext cx="6851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>
                <a:solidFill>
                  <a:schemeClr val="tx2"/>
                </a:solidFill>
              </a:rPr>
              <a:t>200 r</a:t>
            </a:r>
            <a:r>
              <a:rPr lang="en-US" sz="2000" dirty="0" err="1">
                <a:solidFill>
                  <a:schemeClr val="tx2"/>
                </a:solidFill>
              </a:rPr>
              <a:t>ezultatai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pakilo</a:t>
            </a:r>
            <a:r>
              <a:rPr lang="lt-LT" sz="2000" dirty="0">
                <a:solidFill>
                  <a:schemeClr val="tx2"/>
                </a:solidFill>
              </a:rPr>
              <a:t>,</a:t>
            </a:r>
            <a:r>
              <a:rPr lang="en-US" sz="2000" dirty="0">
                <a:solidFill>
                  <a:schemeClr val="tx2"/>
                </a:solidFill>
              </a:rPr>
              <a:t> tai </a:t>
            </a:r>
            <a:r>
              <a:rPr lang="en-US" sz="2000" dirty="0" err="1">
                <a:solidFill>
                  <a:schemeClr val="tx2"/>
                </a:solidFill>
              </a:rPr>
              <a:t>sudaro</a:t>
            </a:r>
            <a:r>
              <a:rPr lang="en-US" sz="2000" dirty="0">
                <a:solidFill>
                  <a:schemeClr val="tx2"/>
                </a:solidFill>
              </a:rPr>
              <a:t>  </a:t>
            </a:r>
            <a:r>
              <a:rPr lang="lt-LT" sz="2000" dirty="0">
                <a:solidFill>
                  <a:schemeClr val="tx2"/>
                </a:solidFill>
              </a:rPr>
              <a:t>7,32</a:t>
            </a:r>
            <a:r>
              <a:rPr lang="en-US" sz="2000" dirty="0">
                <a:solidFill>
                  <a:schemeClr val="tx2"/>
                </a:solidFill>
              </a:rPr>
              <a:t>%</a:t>
            </a:r>
            <a:r>
              <a:rPr lang="lt-LT" sz="2000" dirty="0">
                <a:solidFill>
                  <a:schemeClr val="tx2"/>
                </a:solidFill>
              </a:rPr>
              <a:t>  visų vertinimų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lt-LT" sz="2000" dirty="0">
                <a:solidFill>
                  <a:schemeClr val="tx2"/>
                </a:solidFill>
              </a:rPr>
              <a:t>221 r</a:t>
            </a:r>
            <a:r>
              <a:rPr lang="en-US" sz="2000" dirty="0" err="1">
                <a:solidFill>
                  <a:schemeClr val="tx2"/>
                </a:solidFill>
              </a:rPr>
              <a:t>ezultatai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krito</a:t>
            </a:r>
            <a:r>
              <a:rPr lang="lt-LT" sz="2000" dirty="0">
                <a:solidFill>
                  <a:schemeClr val="tx2"/>
                </a:solidFill>
              </a:rPr>
              <a:t>, </a:t>
            </a:r>
            <a:r>
              <a:rPr lang="en-US" sz="2000" dirty="0">
                <a:solidFill>
                  <a:schemeClr val="tx2"/>
                </a:solidFill>
              </a:rPr>
              <a:t>tai </a:t>
            </a:r>
            <a:r>
              <a:rPr lang="en-US" sz="2000" dirty="0" err="1">
                <a:solidFill>
                  <a:schemeClr val="tx2"/>
                </a:solidFill>
              </a:rPr>
              <a:t>sudaro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lt-LT" sz="2000" dirty="0">
                <a:solidFill>
                  <a:schemeClr val="tx2"/>
                </a:solidFill>
              </a:rPr>
              <a:t>8,09</a:t>
            </a:r>
            <a:r>
              <a:rPr lang="en-US" sz="2000" dirty="0">
                <a:solidFill>
                  <a:schemeClr val="tx2"/>
                </a:solidFill>
              </a:rPr>
              <a:t>%</a:t>
            </a:r>
            <a:r>
              <a:rPr lang="lt-LT" sz="2000" dirty="0">
                <a:solidFill>
                  <a:schemeClr val="tx2"/>
                </a:solidFill>
              </a:rPr>
              <a:t> visų  vertinimų</a:t>
            </a:r>
            <a:endParaRPr lang="en-GB" sz="2000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11AC3-8968-0B84-3EF3-817F058B7F10}"/>
              </a:ext>
            </a:extLst>
          </p:cNvPr>
          <p:cNvSpPr txBox="1"/>
          <p:nvPr/>
        </p:nvSpPr>
        <p:spPr>
          <a:xfrm>
            <a:off x="7164288" y="544522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>
                <a:solidFill>
                  <a:schemeClr val="bg1">
                    <a:lumMod val="50000"/>
                  </a:schemeClr>
                </a:solidFill>
              </a:rPr>
              <a:t>4,15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3713C-A5EE-0EDC-DC28-EC62737D2A1E}"/>
              </a:ext>
            </a:extLst>
          </p:cNvPr>
          <p:cNvSpPr txBox="1"/>
          <p:nvPr/>
        </p:nvSpPr>
        <p:spPr>
          <a:xfrm>
            <a:off x="7236296" y="5751845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>
                <a:solidFill>
                  <a:schemeClr val="bg1">
                    <a:lumMod val="50000"/>
                  </a:schemeClr>
                </a:solidFill>
              </a:rPr>
              <a:t>5,46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%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74414CA8-C3F4-BFE2-BC2A-ADD4AFB25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84784"/>
            <a:ext cx="8705445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4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800" dirty="0"/>
              <a:t>Rezultatų p</a:t>
            </a:r>
            <a:r>
              <a:rPr lang="en-US" sz="4800" dirty="0" err="1"/>
              <a:t>okytis</a:t>
            </a:r>
            <a:r>
              <a:rPr lang="en-US" sz="4800" dirty="0"/>
              <a:t> </a:t>
            </a:r>
            <a:r>
              <a:rPr lang="lt-LT" sz="4800" dirty="0"/>
              <a:t>5-8 </a:t>
            </a:r>
            <a:r>
              <a:rPr lang="en-US" sz="4800" dirty="0" err="1"/>
              <a:t>klas</a:t>
            </a:r>
            <a:r>
              <a:rPr lang="lt-LT" sz="4800" dirty="0"/>
              <a:t>ė</a:t>
            </a:r>
            <a:r>
              <a:rPr lang="en-US" sz="4800" dirty="0"/>
              <a:t>se</a:t>
            </a:r>
            <a:endParaRPr lang="da-DK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14F7AD-8CE7-13CF-041F-26BA0DC42505}"/>
              </a:ext>
            </a:extLst>
          </p:cNvPr>
          <p:cNvSpPr txBox="1"/>
          <p:nvPr/>
        </p:nvSpPr>
        <p:spPr>
          <a:xfrm>
            <a:off x="539552" y="5229200"/>
            <a:ext cx="6241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000" dirty="0">
                <a:solidFill>
                  <a:schemeClr val="tx2"/>
                </a:solidFill>
              </a:rPr>
              <a:t>635 r</a:t>
            </a:r>
            <a:r>
              <a:rPr lang="en-US" sz="2000" dirty="0" err="1">
                <a:solidFill>
                  <a:schemeClr val="tx2"/>
                </a:solidFill>
              </a:rPr>
              <a:t>ezultat</a:t>
            </a:r>
            <a:r>
              <a:rPr lang="lt-LT" sz="2000" dirty="0">
                <a:solidFill>
                  <a:schemeClr val="tx2"/>
                </a:solidFill>
              </a:rPr>
              <a:t>ų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 err="1">
                <a:solidFill>
                  <a:schemeClr val="tx2"/>
                </a:solidFill>
              </a:rPr>
              <a:t>pakilo</a:t>
            </a:r>
            <a:r>
              <a:rPr lang="en-US" sz="2000" dirty="0">
                <a:solidFill>
                  <a:schemeClr val="tx2"/>
                </a:solidFill>
              </a:rPr>
              <a:t> tai </a:t>
            </a:r>
            <a:r>
              <a:rPr lang="en-US" sz="2000" dirty="0" err="1">
                <a:solidFill>
                  <a:schemeClr val="tx2"/>
                </a:solidFill>
              </a:rPr>
              <a:t>sudaro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lt-LT" sz="2000" dirty="0">
                <a:solidFill>
                  <a:schemeClr val="tx2"/>
                </a:solidFill>
              </a:rPr>
              <a:t>16,57% visų vertinimų</a:t>
            </a:r>
          </a:p>
          <a:p>
            <a:r>
              <a:rPr lang="lt-LT" sz="2000" dirty="0">
                <a:solidFill>
                  <a:schemeClr val="tx2"/>
                </a:solidFill>
              </a:rPr>
              <a:t>738 rezultatų krito, tai sudaro 19,35% visų vertinimų</a:t>
            </a:r>
            <a:endParaRPr lang="en-GB" sz="20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71A6AF-EDF9-DA11-4FA5-8E107DF13D17}"/>
              </a:ext>
            </a:extLst>
          </p:cNvPr>
          <p:cNvSpPr txBox="1"/>
          <p:nvPr/>
        </p:nvSpPr>
        <p:spPr>
          <a:xfrm>
            <a:off x="7020272" y="5301208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>
                <a:solidFill>
                  <a:schemeClr val="bg1">
                    <a:lumMod val="50000"/>
                  </a:schemeClr>
                </a:solidFill>
              </a:rPr>
              <a:t>14,09%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502FE8-3A16-DF34-311F-DF871CCFAD7B}"/>
              </a:ext>
            </a:extLst>
          </p:cNvPr>
          <p:cNvSpPr txBox="1"/>
          <p:nvPr/>
        </p:nvSpPr>
        <p:spPr>
          <a:xfrm>
            <a:off x="7092280" y="548587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bg1">
                    <a:lumMod val="50000"/>
                  </a:schemeClr>
                </a:solidFill>
              </a:rPr>
              <a:t>24,38%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4" name="Lentelė 3">
            <a:extLst>
              <a:ext uri="{FF2B5EF4-FFF2-40B4-BE49-F238E27FC236}">
                <a16:creationId xmlns:a16="http://schemas.microsoft.com/office/drawing/2014/main" id="{0F6F0546-0D06-FB78-D979-0159D665D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718230"/>
              </p:ext>
            </p:extLst>
          </p:nvPr>
        </p:nvGraphicFramePr>
        <p:xfrm>
          <a:off x="457193" y="2597106"/>
          <a:ext cx="8229615" cy="2532151"/>
        </p:xfrm>
        <a:graphic>
          <a:graphicData uri="http://schemas.openxmlformats.org/drawingml/2006/table">
            <a:tbl>
              <a:tblPr/>
              <a:tblGrid>
                <a:gridCol w="370391">
                  <a:extLst>
                    <a:ext uri="{9D8B030D-6E8A-4147-A177-3AD203B41FA5}">
                      <a16:colId xmlns:a16="http://schemas.microsoft.com/office/drawing/2014/main" val="2152713006"/>
                    </a:ext>
                  </a:extLst>
                </a:gridCol>
                <a:gridCol w="146352">
                  <a:extLst>
                    <a:ext uri="{9D8B030D-6E8A-4147-A177-3AD203B41FA5}">
                      <a16:colId xmlns:a16="http://schemas.microsoft.com/office/drawing/2014/main" val="2721551638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07911040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123738977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488111012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631413721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796011011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554266402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146772558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296568038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537316110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680886356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02013492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4095410722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161994495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887450043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674965351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755822845"/>
                    </a:ext>
                  </a:extLst>
                </a:gridCol>
                <a:gridCol w="242422">
                  <a:extLst>
                    <a:ext uri="{9D8B030D-6E8A-4147-A177-3AD203B41FA5}">
                      <a16:colId xmlns:a16="http://schemas.microsoft.com/office/drawing/2014/main" val="1455394823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070312247"/>
                    </a:ext>
                  </a:extLst>
                </a:gridCol>
                <a:gridCol w="216905">
                  <a:extLst>
                    <a:ext uri="{9D8B030D-6E8A-4147-A177-3AD203B41FA5}">
                      <a16:colId xmlns:a16="http://schemas.microsoft.com/office/drawing/2014/main" val="3040110339"/>
                    </a:ext>
                  </a:extLst>
                </a:gridCol>
                <a:gridCol w="236043">
                  <a:extLst>
                    <a:ext uri="{9D8B030D-6E8A-4147-A177-3AD203B41FA5}">
                      <a16:colId xmlns:a16="http://schemas.microsoft.com/office/drawing/2014/main" val="2654305226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462033901"/>
                    </a:ext>
                  </a:extLst>
                </a:gridCol>
                <a:gridCol w="248802">
                  <a:extLst>
                    <a:ext uri="{9D8B030D-6E8A-4147-A177-3AD203B41FA5}">
                      <a16:colId xmlns:a16="http://schemas.microsoft.com/office/drawing/2014/main" val="1515673016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496656803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130038534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842269680"/>
                    </a:ext>
                  </a:extLst>
                </a:gridCol>
                <a:gridCol w="242422">
                  <a:extLst>
                    <a:ext uri="{9D8B030D-6E8A-4147-A177-3AD203B41FA5}">
                      <a16:colId xmlns:a16="http://schemas.microsoft.com/office/drawing/2014/main" val="3810755330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994146293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996805742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352009223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903809827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029474840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144914336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31771783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481219074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1690207245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328243341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463708918"/>
                    </a:ext>
                  </a:extLst>
                </a:gridCol>
                <a:gridCol w="197766">
                  <a:extLst>
                    <a:ext uri="{9D8B030D-6E8A-4147-A177-3AD203B41FA5}">
                      <a16:colId xmlns:a16="http://schemas.microsoft.com/office/drawing/2014/main" val="2199728928"/>
                    </a:ext>
                  </a:extLst>
                </a:gridCol>
              </a:tblGrid>
              <a:tr h="12966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Klasė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Lietuvių k.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Anglų k. 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Vokiečių k.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Matematikos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Istorija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Gamta/biologija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Geografija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Informatika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Fizika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Muzika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Dailė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Technologijos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7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Fzinis ugdymas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95708"/>
                  </a:ext>
                </a:extLst>
              </a:tr>
              <a:tr h="1296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kilo</a:t>
                      </a:r>
                    </a:p>
                  </a:txBody>
                  <a:tcPr marL="5187" marR="5187" marT="518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išliko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7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krito</a:t>
                      </a:r>
                    </a:p>
                  </a:txBody>
                  <a:tcPr marL="5187" marR="5187" marT="51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292229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772345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5b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1286837"/>
                  </a:ext>
                </a:extLst>
              </a:tr>
              <a:tr h="1607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5c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01721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0187037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6b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221076"/>
                  </a:ext>
                </a:extLst>
              </a:tr>
              <a:tr h="1607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6c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758522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421165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7b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73317"/>
                  </a:ext>
                </a:extLst>
              </a:tr>
              <a:tr h="1607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7c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262839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8a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9451681"/>
                  </a:ext>
                </a:extLst>
              </a:tr>
              <a:tr h="1556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8b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584434"/>
                  </a:ext>
                </a:extLst>
              </a:tr>
              <a:tr h="1607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8c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5654156"/>
                  </a:ext>
                </a:extLst>
              </a:tr>
              <a:tr h="1400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7" marR="5187" marT="518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217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244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246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5187" marR="5187" marT="5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408295"/>
                  </a:ext>
                </a:extLst>
              </a:tr>
              <a:tr h="1400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7" marR="5187" marT="518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32,3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52,9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12,6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29,4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48,7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20,0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26,5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44,6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28,3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14,8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57,4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26,1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21,5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45,5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31,0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20,6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47,7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310,0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18,7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51,2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31,3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16,9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36,8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44,6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41,5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41,5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17,1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8,7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69,4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20,3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13,2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70,0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15,2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15,2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78,7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5,5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79,4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600" b="1" i="1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13,5</a:t>
                      </a:r>
                    </a:p>
                  </a:txBody>
                  <a:tcPr marL="5187" marR="5187" marT="51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252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7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AA3120B-0BE0-D73A-6857-1886D04D2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 anchor="b">
            <a:normAutofit/>
          </a:bodyPr>
          <a:lstStyle/>
          <a:p>
            <a:r>
              <a:rPr lang="en-GB" sz="3800"/>
              <a:t>S</a:t>
            </a:r>
            <a:r>
              <a:rPr lang="lt-LT" sz="3800" err="1"/>
              <a:t>pecialiųjų</a:t>
            </a:r>
            <a:r>
              <a:rPr lang="lt-LT" sz="3800"/>
              <a:t> ugdymosi poreikių turinčių  mokinių rezultatų pokytis</a:t>
            </a:r>
            <a:endParaRPr lang="en-GB" sz="38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D427842-9686-7950-D955-132C93C5D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560" y="5733256"/>
            <a:ext cx="8229600" cy="10801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i="1" dirty="0">
                <a:solidFill>
                  <a:srgbClr val="0070C0"/>
                </a:solidFill>
              </a:rPr>
              <a:t>151 dalyko rezultatai pakilo tai sudaro 17,1% visų vertinimų</a:t>
            </a:r>
          </a:p>
          <a:p>
            <a:pPr marL="0" indent="0">
              <a:buNone/>
            </a:pPr>
            <a:r>
              <a:rPr lang="lt-LT" i="1" dirty="0">
                <a:solidFill>
                  <a:srgbClr val="0070C0"/>
                </a:solidFill>
              </a:rPr>
              <a:t>651 dalyko rezultatai išliko tai sudaro 73,7% visų vertinimų</a:t>
            </a:r>
          </a:p>
          <a:p>
            <a:pPr marL="0" indent="0">
              <a:buNone/>
            </a:pPr>
            <a:r>
              <a:rPr lang="lt-LT" i="1" dirty="0">
                <a:solidFill>
                  <a:srgbClr val="0070C0"/>
                </a:solidFill>
              </a:rPr>
              <a:t>81 dalyko rezultatai krito tai sudaro 9,2% visų vertinimų</a:t>
            </a:r>
          </a:p>
          <a:p>
            <a:pPr marL="0" indent="0">
              <a:buNone/>
            </a:pPr>
            <a:endParaRPr lang="lt-LT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lt-LT" i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pic>
        <p:nvPicPr>
          <p:cNvPr id="11" name="Turinio vietos rezervavimo ženklas 10">
            <a:extLst>
              <a:ext uri="{FF2B5EF4-FFF2-40B4-BE49-F238E27FC236}">
                <a16:creationId xmlns:a16="http://schemas.microsoft.com/office/drawing/2014/main" id="{D768D402-E82C-96C5-09D4-10601DBD021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03648" y="1628800"/>
            <a:ext cx="6408712" cy="38123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26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12" name="Group 5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284897"/>
              </p:ext>
            </p:extLst>
          </p:nvPr>
        </p:nvGraphicFramePr>
        <p:xfrm>
          <a:off x="1042988" y="1431925"/>
          <a:ext cx="7632700" cy="4876800"/>
        </p:xfrm>
        <a:graphic>
          <a:graphicData uri="http://schemas.openxmlformats.org/drawingml/2006/table">
            <a:tbl>
              <a:tblPr/>
              <a:tblGrid>
                <a:gridCol w="289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4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7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3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kl.</a:t>
                      </a:r>
                      <a:endParaRPr kumimoji="0" lang="lt-LT" sz="32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5- 8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kl.</a:t>
                      </a:r>
                      <a:endParaRPr kumimoji="0" lang="lt-LT" sz="32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Iš viso</a:t>
                      </a:r>
                      <a:r>
                        <a:rPr kumimoji="0" lang="lt-LT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lt-LT" sz="32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1" i="1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Iš viso praleista:</a:t>
                      </a:r>
                      <a:r>
                        <a:rPr kumimoji="0" lang="lt-LT" sz="2800" b="1" i="1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Tenka 1 mokiniui</a:t>
                      </a:r>
                      <a:endParaRPr kumimoji="0" lang="lt-LT" sz="2400" b="1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17 857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63,55</a:t>
                      </a:r>
                      <a:endParaRPr kumimoji="0" lang="lt-LT" sz="3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24 460</a:t>
                      </a:r>
                      <a:endParaRPr kumimoji="0" lang="en-US" sz="3200" b="1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t-LT" sz="3200" b="1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78,9</a:t>
                      </a:r>
                      <a:endParaRPr kumimoji="0" lang="lt-LT" sz="3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42 317</a:t>
                      </a:r>
                      <a:endParaRPr kumimoji="0" lang="en-US" sz="3200" b="1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t-LT" sz="3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3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71,6</a:t>
                      </a:r>
                      <a:endParaRPr kumimoji="0" lang="lt-LT" sz="3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Dėl ligos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Tenka 1 mokiniui</a:t>
                      </a:r>
                      <a:endParaRPr kumimoji="0" lang="lt-LT" sz="2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12 520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44,56           </a:t>
                      </a:r>
                      <a:endParaRPr kumimoji="0" lang="lt-LT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16 954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54,69</a:t>
                      </a:r>
                      <a:endParaRPr kumimoji="0" lang="lt-LT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29 474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49,87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97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Nepateisintos</a:t>
                      </a:r>
                      <a:r>
                        <a:rPr kumimoji="0" lang="lt-LT" sz="2400" b="1" i="1" u="none" strike="noStrike" cap="none" normalizeH="0" baseline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Tenka 1 mokiniui</a:t>
                      </a:r>
                      <a:endParaRPr kumimoji="0" lang="lt-LT" sz="24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880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3,13</a:t>
                      </a:r>
                      <a:endParaRPr kumimoji="0" lang="en-GB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778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2,51</a:t>
                      </a:r>
                      <a:endParaRPr kumimoji="0" lang="lt-LT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1 658</a:t>
                      </a: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rgbClr val="0033CC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t-LT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t-LT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29" name="Rectangle 5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pPr eaLnBrk="1" hangingPunct="1"/>
            <a:r>
              <a:rPr lang="lt-LT" altLang="lt-LT" i="1" dirty="0">
                <a:solidFill>
                  <a:schemeClr val="tx1"/>
                </a:solidFill>
              </a:rPr>
              <a:t>Praleistos pamokos</a:t>
            </a:r>
          </a:p>
        </p:txBody>
      </p:sp>
    </p:spTree>
    <p:extLst>
      <p:ext uri="{BB962C8B-B14F-4D97-AF65-F5344CB8AC3E}">
        <p14:creationId xmlns:p14="http://schemas.microsoft.com/office/powerpoint/2010/main" val="1604465283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440160"/>
          </a:xfrm>
        </p:spPr>
        <p:txBody>
          <a:bodyPr/>
          <a:lstStyle/>
          <a:p>
            <a:r>
              <a:rPr lang="lt-LT" altLang="lt-LT" i="1" dirty="0">
                <a:solidFill>
                  <a:schemeClr val="tx1"/>
                </a:solidFill>
              </a:rPr>
              <a:t>Praleistų pamokų tenka vienam mokiniui  </a:t>
            </a:r>
            <a:r>
              <a:rPr lang="lt-LT" altLang="lt-LT" sz="2400" i="1" dirty="0">
                <a:solidFill>
                  <a:schemeClr val="tx1"/>
                </a:solidFill>
              </a:rPr>
              <a:t>(1)</a:t>
            </a:r>
            <a:endParaRPr lang="lt-LT" sz="2400" dirty="0">
              <a:solidFill>
                <a:schemeClr val="tx1"/>
              </a:solidFill>
            </a:endParaRPr>
          </a:p>
        </p:txBody>
      </p:sp>
      <p:graphicFrame>
        <p:nvGraphicFramePr>
          <p:cNvPr id="9" name="Turinio vietos rezervavimo ženklas 8">
            <a:extLst>
              <a:ext uri="{FF2B5EF4-FFF2-40B4-BE49-F238E27FC236}">
                <a16:creationId xmlns:a16="http://schemas.microsoft.com/office/drawing/2014/main" id="{6B378BE6-BB8F-3D25-F5D2-9764D8B600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3480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843257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872208"/>
          </a:xfrm>
        </p:spPr>
        <p:txBody>
          <a:bodyPr/>
          <a:lstStyle/>
          <a:p>
            <a:r>
              <a:rPr lang="lt-LT" altLang="lt-LT" sz="4400" i="1" dirty="0">
                <a:solidFill>
                  <a:schemeClr val="tx1"/>
                </a:solidFill>
              </a:rPr>
              <a:t>Per mokslo metus 24 mokinių nepraleido nei vienos pamokos</a:t>
            </a:r>
            <a:endParaRPr lang="lt-LT" sz="4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47664" y="2780928"/>
            <a:ext cx="8229600" cy="41764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lt-LT" dirty="0">
                <a:solidFill>
                  <a:srgbClr val="0070C0"/>
                </a:solidFill>
              </a:rPr>
              <a:t>1 klasėse - 5 mokiniai</a:t>
            </a:r>
          </a:p>
          <a:p>
            <a:pPr>
              <a:buFont typeface="Wingdings" pitchFamily="2" charset="2"/>
              <a:buChar char="q"/>
            </a:pPr>
            <a:r>
              <a:rPr lang="lt-LT" dirty="0">
                <a:solidFill>
                  <a:srgbClr val="0070C0"/>
                </a:solidFill>
              </a:rPr>
              <a:t>2 klasėse –5 mokiniai</a:t>
            </a:r>
          </a:p>
          <a:p>
            <a:pPr>
              <a:buFont typeface="Wingdings" pitchFamily="2" charset="2"/>
              <a:buChar char="q"/>
            </a:pPr>
            <a:r>
              <a:rPr lang="lt-LT" dirty="0">
                <a:solidFill>
                  <a:srgbClr val="0070C0"/>
                </a:solidFill>
              </a:rPr>
              <a:t>3 klasėse – 5 mokiniai</a:t>
            </a:r>
          </a:p>
          <a:p>
            <a:pPr>
              <a:buFont typeface="Wingdings" pitchFamily="2" charset="2"/>
              <a:buChar char="q"/>
            </a:pPr>
            <a:r>
              <a:rPr lang="lt-LT" dirty="0">
                <a:solidFill>
                  <a:srgbClr val="0070C0"/>
                </a:solidFill>
              </a:rPr>
              <a:t>4 klasėse – 6 mokiniai </a:t>
            </a:r>
          </a:p>
          <a:p>
            <a:pPr>
              <a:buFont typeface="Wingdings" pitchFamily="2" charset="2"/>
              <a:buChar char="q"/>
            </a:pPr>
            <a:r>
              <a:rPr lang="lt-LT" dirty="0">
                <a:solidFill>
                  <a:srgbClr val="0070C0"/>
                </a:solidFill>
              </a:rPr>
              <a:t>6 klasėse – 3 mokiniai</a:t>
            </a:r>
          </a:p>
        </p:txBody>
      </p:sp>
    </p:spTree>
    <p:extLst>
      <p:ext uri="{BB962C8B-B14F-4D97-AF65-F5344CB8AC3E}">
        <p14:creationId xmlns:p14="http://schemas.microsoft.com/office/powerpoint/2010/main" val="64841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63488"/>
          </a:xfrm>
        </p:spPr>
        <p:txBody>
          <a:bodyPr/>
          <a:lstStyle/>
          <a:p>
            <a:br>
              <a:rPr lang="lt-LT" altLang="lt-LT" i="1" dirty="0">
                <a:solidFill>
                  <a:schemeClr val="tx1"/>
                </a:solidFill>
              </a:rPr>
            </a:br>
            <a:r>
              <a:rPr lang="lt-LT" altLang="lt-LT" sz="3600" i="1" dirty="0">
                <a:solidFill>
                  <a:schemeClr val="tx1"/>
                </a:solidFill>
              </a:rPr>
              <a:t>Ugdymo rezultatų palyginimas</a:t>
            </a:r>
            <a:endParaRPr lang="lt-LT" sz="3600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4724737"/>
              </p:ext>
            </p:extLst>
          </p:nvPr>
        </p:nvGraphicFramePr>
        <p:xfrm>
          <a:off x="179512" y="1196752"/>
          <a:ext cx="8568952" cy="52735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2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9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12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lt-LT" sz="10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</a:rPr>
                        <a:t>5/ 20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</a:rPr>
                        <a:t>6m.m.       </a:t>
                      </a:r>
                      <a:endParaRPr lang="lt-LT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</a:rPr>
                        <a:t>4/ 20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</a:rPr>
                        <a:t>5m.m.       </a:t>
                      </a:r>
                      <a:endParaRPr lang="lt-LT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lt-LT" sz="1800" b="1" dirty="0">
                          <a:solidFill>
                            <a:schemeClr val="tx1"/>
                          </a:solidFill>
                          <a:effectLst/>
                        </a:rPr>
                        <a:t> Pokytis</a:t>
                      </a:r>
                      <a:endParaRPr lang="lt-LT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Mokinių skaičius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591 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597 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</a:rPr>
                        <a:t>-6mokin.</a:t>
                      </a:r>
                      <a:endParaRPr lang="lt-LT" sz="20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Pažangumas %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99,83%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lt-LT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-0,17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</a:rPr>
                        <a:t>%</a:t>
                      </a:r>
                      <a:endParaRPr lang="lt-LT" sz="20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7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Vidutinis pažymys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8,09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8,08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+0,01</a:t>
                      </a:r>
                      <a:endParaRPr lang="lt-LT" sz="20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1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Mokosi puikiai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112mok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111mok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+1</a:t>
                      </a:r>
                      <a:r>
                        <a:rPr lang="lt-LT" sz="2000" b="1" baseline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lt-LT" sz="2000" b="1" dirty="0" err="1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mokin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Mokosi gerai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183 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192 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</a:rPr>
                        <a:t>-9 </a:t>
                      </a:r>
                      <a:r>
                        <a:rPr lang="lt-LT" sz="2000" b="1" dirty="0" err="1">
                          <a:solidFill>
                            <a:srgbClr val="0070C0"/>
                          </a:solidFill>
                          <a:effectLst/>
                        </a:rPr>
                        <a:t>mokin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</a:rPr>
                        <a:t>.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3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Mokosi </a:t>
                      </a:r>
                      <a:r>
                        <a:rPr lang="lt-LT" sz="2000" b="1" i="0" dirty="0" err="1">
                          <a:solidFill>
                            <a:schemeClr val="tx1"/>
                          </a:solidFill>
                          <a:effectLst/>
                        </a:rPr>
                        <a:t>nepaten</a:t>
                      </a: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 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0 mok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</a:rPr>
                        <a:t>+1mokin. </a:t>
                      </a:r>
                      <a:endParaRPr lang="lt-LT" sz="20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Kokybė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48,22%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50,75%</a:t>
                      </a:r>
                      <a:endParaRPr lang="da-DK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</a:rPr>
                        <a:t>-2,53%</a:t>
                      </a:r>
                      <a:endParaRPr lang="lt-LT" sz="20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Praleista pamokų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42 317</a:t>
                      </a:r>
                      <a:endParaRPr lang="en-US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(71,6 I mok</a:t>
                      </a: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.)</a:t>
                      </a:r>
                      <a:endParaRPr lang="da-DK" sz="14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43 088</a:t>
                      </a:r>
                      <a:endParaRPr lang="en-US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(72,17 I mok</a:t>
                      </a: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.)</a:t>
                      </a:r>
                      <a:endParaRPr lang="da-DK" sz="14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</a:rPr>
                        <a:t>-771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1600" b="1" dirty="0">
                          <a:solidFill>
                            <a:srgbClr val="0070C0"/>
                          </a:solidFill>
                          <a:effectLst/>
                        </a:rPr>
                        <a:t>(-0,57 I mok</a:t>
                      </a:r>
                      <a:r>
                        <a:rPr lang="en-US" sz="1600" b="1" dirty="0">
                          <a:solidFill>
                            <a:srgbClr val="0070C0"/>
                          </a:solidFill>
                          <a:effectLst/>
                        </a:rPr>
                        <a:t>in</a:t>
                      </a:r>
                      <a:r>
                        <a:rPr lang="lt-LT" sz="1600" b="1" dirty="0">
                          <a:solidFill>
                            <a:srgbClr val="0070C0"/>
                          </a:solidFill>
                          <a:effectLst/>
                        </a:rPr>
                        <a:t>.)</a:t>
                      </a:r>
                      <a:endParaRPr lang="lt-LT" sz="16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33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Praleista dėl ligos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29 474</a:t>
                      </a:r>
                      <a:endParaRPr lang="en-US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(49,87 I mok</a:t>
                      </a: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.)</a:t>
                      </a:r>
                      <a:endParaRPr lang="da-DK" sz="14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33 443</a:t>
                      </a:r>
                      <a:endParaRPr lang="en-US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(56,02 I mok</a:t>
                      </a:r>
                      <a:r>
                        <a:rPr lang="en-US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14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.)</a:t>
                      </a:r>
                      <a:endParaRPr lang="da-DK" sz="14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-3 969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(-6,15 I mok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kumimoji="0" lang="lt-L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kumimoji="0" lang="lt-LT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73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t-LT" sz="2000" b="1" i="0" dirty="0">
                          <a:solidFill>
                            <a:schemeClr val="tx1"/>
                          </a:solidFill>
                          <a:effectLst/>
                        </a:rPr>
                        <a:t>Nepateisintos pamokos</a:t>
                      </a:r>
                      <a:endParaRPr lang="lt-LT" sz="20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1 658</a:t>
                      </a:r>
                      <a:endParaRPr lang="en-US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16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(2,81 I mok</a:t>
                      </a:r>
                      <a:r>
                        <a:rPr lang="en-US" sz="16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16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 )</a:t>
                      </a:r>
                      <a:endParaRPr lang="da-DK" sz="16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20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656</a:t>
                      </a:r>
                      <a:endParaRPr lang="en-US" sz="20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lt-LT" sz="16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(1,1 I mok</a:t>
                      </a:r>
                      <a:r>
                        <a:rPr lang="en-US" sz="16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in</a:t>
                      </a:r>
                      <a:r>
                        <a:rPr lang="lt-LT" sz="1600" b="1" dirty="0">
                          <a:solidFill>
                            <a:srgbClr val="0070C0"/>
                          </a:solidFill>
                          <a:effectLst/>
                          <a:latin typeface="Palatino Linotype" panose="02040502050505030304" pitchFamily="18" charset="0"/>
                          <a:ea typeface="Times New Roman" panose="02020603050405020304" pitchFamily="18" charset="0"/>
                        </a:rPr>
                        <a:t>. )</a:t>
                      </a:r>
                      <a:endParaRPr lang="da-DK" sz="1600" b="1" dirty="0">
                        <a:solidFill>
                          <a:srgbClr val="0070C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+1 002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(+1,71I mok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kumimoji="0" lang="lt-LT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kumimoji="0" lang="lt-LT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61058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AD785D-0841-6FCD-8EC2-6ACA331A3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/>
          <a:lstStyle/>
          <a:p>
            <a:r>
              <a:rPr lang="lt-LT" dirty="0"/>
              <a:t>Išvados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96D304-60EA-7F63-E2FF-0A5F95C4F6E6}"/>
              </a:ext>
            </a:extLst>
          </p:cNvPr>
          <p:cNvSpPr txBox="1"/>
          <p:nvPr/>
        </p:nvSpPr>
        <p:spPr>
          <a:xfrm>
            <a:off x="457200" y="1052736"/>
            <a:ext cx="849694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lt-LT" b="1" dirty="0"/>
              <a:t> </a:t>
            </a:r>
            <a:r>
              <a:rPr lang="en-GB" sz="2000" b="1" dirty="0" err="1"/>
              <a:t>Mokinių</a:t>
            </a:r>
            <a:r>
              <a:rPr lang="en-GB" sz="2000" b="1" dirty="0"/>
              <a:t> </a:t>
            </a:r>
            <a:r>
              <a:rPr lang="en-GB" sz="2000" b="1" dirty="0" err="1"/>
              <a:t>skaičius</a:t>
            </a:r>
            <a:r>
              <a:rPr lang="en-GB" sz="2000" b="1" dirty="0"/>
              <a:t> </a:t>
            </a:r>
            <a:r>
              <a:rPr lang="en-GB" sz="2000" b="1" dirty="0" err="1"/>
              <a:t>sumažėjo</a:t>
            </a:r>
            <a:r>
              <a:rPr lang="en-GB" sz="2000" dirty="0"/>
              <a:t> </a:t>
            </a:r>
            <a:r>
              <a:rPr lang="en-GB" sz="2000" dirty="0" err="1"/>
              <a:t>nuo</a:t>
            </a:r>
            <a:r>
              <a:rPr lang="en-GB" sz="2000" dirty="0"/>
              <a:t> 597 </a:t>
            </a:r>
            <a:r>
              <a:rPr lang="en-GB" sz="2000" dirty="0" err="1"/>
              <a:t>iki</a:t>
            </a:r>
            <a:r>
              <a:rPr lang="en-GB" sz="2000" dirty="0"/>
              <a:t> 591, t. y. </a:t>
            </a:r>
            <a:r>
              <a:rPr lang="en-GB" sz="2000" b="1" dirty="0"/>
              <a:t>6 </a:t>
            </a:r>
            <a:r>
              <a:rPr lang="en-GB" sz="2000" b="1" dirty="0" err="1"/>
              <a:t>mokiniais</a:t>
            </a:r>
            <a:r>
              <a:rPr lang="en-GB" sz="2000" b="1" dirty="0"/>
              <a:t> (-0,51 %)</a:t>
            </a:r>
            <a:r>
              <a:rPr lang="en-GB" sz="2000" dirty="0"/>
              <a:t>. </a:t>
            </a:r>
          </a:p>
          <a:p>
            <a:pPr>
              <a:buFont typeface="+mj-lt"/>
              <a:buAutoNum type="arabicPeriod"/>
            </a:pPr>
            <a:r>
              <a:rPr lang="lt-LT" sz="2000" b="1" dirty="0"/>
              <a:t> Vidutinis </a:t>
            </a:r>
            <a:r>
              <a:rPr lang="lt-LT" sz="2000" b="1" dirty="0" err="1"/>
              <a:t>pažimys</a:t>
            </a:r>
            <a:r>
              <a:rPr lang="lt-LT" sz="2000" b="1" dirty="0"/>
              <a:t> </a:t>
            </a:r>
            <a:r>
              <a:rPr lang="en-GB" sz="2000" b="1" dirty="0" err="1"/>
              <a:t>išliko</a:t>
            </a:r>
            <a:r>
              <a:rPr lang="en-GB" sz="2000" b="1" dirty="0"/>
              <a:t> </a:t>
            </a:r>
            <a:r>
              <a:rPr lang="en-GB" sz="2000" b="1" dirty="0" err="1"/>
              <a:t>stabilus</a:t>
            </a:r>
            <a:r>
              <a:rPr lang="en-GB" sz="2000" dirty="0"/>
              <a:t> – </a:t>
            </a:r>
            <a:r>
              <a:rPr lang="en-GB" sz="2000" dirty="0" err="1"/>
              <a:t>vidutiniškai</a:t>
            </a:r>
            <a:r>
              <a:rPr lang="en-GB" sz="2000" dirty="0"/>
              <a:t> </a:t>
            </a:r>
            <a:r>
              <a:rPr lang="en-GB" sz="2000" b="1" dirty="0"/>
              <a:t>8,09</a:t>
            </a:r>
            <a:r>
              <a:rPr lang="en-GB" sz="2000" dirty="0"/>
              <a:t>, kai </a:t>
            </a:r>
            <a:r>
              <a:rPr lang="en-GB" sz="2000" dirty="0" err="1"/>
              <a:t>ankstesniais</a:t>
            </a:r>
            <a:r>
              <a:rPr lang="en-GB" sz="2000" dirty="0"/>
              <a:t> </a:t>
            </a:r>
            <a:r>
              <a:rPr lang="en-GB" sz="2000" dirty="0" err="1"/>
              <a:t>metais</a:t>
            </a:r>
            <a:r>
              <a:rPr lang="en-GB" sz="2000" dirty="0"/>
              <a:t> </a:t>
            </a:r>
            <a:r>
              <a:rPr lang="en-GB" sz="2000" dirty="0" err="1"/>
              <a:t>buvo</a:t>
            </a:r>
            <a:r>
              <a:rPr lang="en-GB" sz="2000" dirty="0"/>
              <a:t> </a:t>
            </a:r>
            <a:r>
              <a:rPr lang="en-GB" sz="2000" b="1" dirty="0"/>
              <a:t>8,08</a:t>
            </a:r>
            <a:r>
              <a:rPr lang="en-GB" sz="2000" dirty="0"/>
              <a:t>, </a:t>
            </a:r>
            <a:r>
              <a:rPr lang="en-GB" sz="2000" dirty="0" err="1"/>
              <a:t>todėl</a:t>
            </a:r>
            <a:r>
              <a:rPr lang="en-GB" sz="2000" dirty="0"/>
              <a:t> </a:t>
            </a:r>
            <a:r>
              <a:rPr lang="en-GB" sz="2000" dirty="0" err="1"/>
              <a:t>pokytis</a:t>
            </a:r>
            <a:r>
              <a:rPr lang="en-GB" sz="2000" dirty="0"/>
              <a:t> </a:t>
            </a:r>
            <a:r>
              <a:rPr lang="en-GB" sz="2000" dirty="0" err="1"/>
              <a:t>yra</a:t>
            </a:r>
            <a:r>
              <a:rPr lang="en-GB" sz="2000" dirty="0"/>
              <a:t> </a:t>
            </a:r>
            <a:r>
              <a:rPr lang="en-GB" sz="2000" dirty="0" err="1"/>
              <a:t>minimalus</a:t>
            </a:r>
            <a:r>
              <a:rPr lang="en-GB" sz="2000" dirty="0"/>
              <a:t> (+0,01). </a:t>
            </a:r>
          </a:p>
          <a:p>
            <a:pPr>
              <a:buFont typeface="+mj-lt"/>
              <a:buAutoNum type="arabicPeriod"/>
            </a:pPr>
            <a:r>
              <a:rPr lang="lt-LT" sz="2000" b="1" dirty="0"/>
              <a:t> 1-4 </a:t>
            </a:r>
            <a:r>
              <a:rPr lang="en-GB" sz="2000" b="1" dirty="0" err="1"/>
              <a:t>klasių</a:t>
            </a:r>
            <a:r>
              <a:rPr lang="en-GB" sz="2000" b="1" dirty="0"/>
              <a:t> </a:t>
            </a:r>
            <a:r>
              <a:rPr lang="en-GB" sz="2000" b="1" dirty="0" err="1"/>
              <a:t>mokinių</a:t>
            </a:r>
            <a:r>
              <a:rPr lang="en-GB" sz="2000" b="1" dirty="0"/>
              <a:t> </a:t>
            </a:r>
            <a:r>
              <a:rPr lang="en-GB" sz="2000" b="1" dirty="0" err="1"/>
              <a:t>skaičius</a:t>
            </a:r>
            <a:r>
              <a:rPr lang="en-GB" sz="2000" b="1" dirty="0"/>
              <a:t> </a:t>
            </a:r>
            <a:r>
              <a:rPr lang="en-GB" sz="2000" b="1" dirty="0" err="1"/>
              <a:t>nežymiai</a:t>
            </a:r>
            <a:r>
              <a:rPr lang="en-GB" sz="2000" b="1" dirty="0"/>
              <a:t> </a:t>
            </a:r>
            <a:r>
              <a:rPr lang="en-GB" sz="2000" b="1" dirty="0" err="1"/>
              <a:t>padidėjo</a:t>
            </a:r>
            <a:r>
              <a:rPr lang="en-GB" sz="2000" dirty="0"/>
              <a:t> (+1 </a:t>
            </a:r>
            <a:r>
              <a:rPr lang="en-GB" sz="2000" dirty="0" err="1"/>
              <a:t>mokinys</a:t>
            </a:r>
            <a:r>
              <a:rPr lang="en-GB" sz="2000" dirty="0"/>
              <a:t>), </a:t>
            </a:r>
            <a:r>
              <a:rPr lang="en-GB" sz="2000" dirty="0" err="1"/>
              <a:t>tačiau</a:t>
            </a:r>
            <a:r>
              <a:rPr lang="en-GB" sz="2000" dirty="0"/>
              <a:t> </a:t>
            </a:r>
            <a:r>
              <a:rPr lang="en-GB" sz="2000" b="1" dirty="0"/>
              <a:t>5–8 </a:t>
            </a:r>
            <a:r>
              <a:rPr lang="en-GB" sz="2000" b="1" dirty="0" err="1"/>
              <a:t>klasių</a:t>
            </a:r>
            <a:r>
              <a:rPr lang="en-GB" sz="2000" b="1" dirty="0"/>
              <a:t> </a:t>
            </a:r>
            <a:r>
              <a:rPr lang="en-GB" sz="2000" b="1" dirty="0" err="1"/>
              <a:t>mokinių</a:t>
            </a:r>
            <a:r>
              <a:rPr lang="en-GB" sz="2000" b="1" dirty="0"/>
              <a:t> </a:t>
            </a:r>
            <a:r>
              <a:rPr lang="en-GB" sz="2000" b="1" dirty="0" err="1"/>
              <a:t>sumažėjo</a:t>
            </a:r>
            <a:r>
              <a:rPr lang="en-GB" sz="2000" dirty="0"/>
              <a:t> 9 </a:t>
            </a:r>
            <a:r>
              <a:rPr lang="en-GB" sz="2000" dirty="0" err="1"/>
              <a:t>mokiniais</a:t>
            </a:r>
            <a:r>
              <a:rPr lang="en-GB" sz="2000" dirty="0"/>
              <a:t>. </a:t>
            </a:r>
          </a:p>
          <a:p>
            <a:pPr>
              <a:buFont typeface="+mj-lt"/>
              <a:buAutoNum type="arabicPeriod"/>
            </a:pPr>
            <a:r>
              <a:rPr lang="lt-LT" sz="2000" b="1" dirty="0"/>
              <a:t> Patenkinamo lygio nepasiekusių </a:t>
            </a:r>
            <a:r>
              <a:rPr lang="en-GB" sz="2000" b="1" dirty="0" err="1"/>
              <a:t>mokinių</a:t>
            </a:r>
            <a:r>
              <a:rPr lang="en-GB" sz="2000" b="1" dirty="0"/>
              <a:t> </a:t>
            </a:r>
            <a:r>
              <a:rPr lang="en-GB" sz="2000" b="1" dirty="0" err="1"/>
              <a:t>skaičius</a:t>
            </a:r>
            <a:r>
              <a:rPr lang="en-GB" sz="2000" b="1" dirty="0"/>
              <a:t> </a:t>
            </a:r>
            <a:r>
              <a:rPr lang="en-GB" sz="2000" b="1" dirty="0" err="1"/>
              <a:t>padidėjo</a:t>
            </a:r>
            <a:r>
              <a:rPr lang="en-GB" sz="2000" dirty="0"/>
              <a:t> </a:t>
            </a:r>
            <a:r>
              <a:rPr lang="en-GB" sz="2000" dirty="0" err="1"/>
              <a:t>iki</a:t>
            </a:r>
            <a:r>
              <a:rPr lang="en-GB" sz="2000" dirty="0"/>
              <a:t> </a:t>
            </a:r>
            <a:r>
              <a:rPr lang="lt-LT" sz="2000" dirty="0"/>
              <a:t>1</a:t>
            </a:r>
            <a:r>
              <a:rPr lang="en-GB" sz="2000" dirty="0"/>
              <a:t> </a:t>
            </a:r>
            <a:r>
              <a:rPr lang="en-GB" sz="2000" dirty="0" err="1"/>
              <a:t>mokini</a:t>
            </a:r>
            <a:r>
              <a:rPr lang="lt-LT" sz="2000" dirty="0"/>
              <a:t>o</a:t>
            </a:r>
            <a:r>
              <a:rPr lang="en-GB" sz="2000" dirty="0"/>
              <a:t>, </a:t>
            </a:r>
            <a:r>
              <a:rPr lang="en-GB" sz="2000" dirty="0" err="1"/>
              <a:t>todėl</a:t>
            </a:r>
            <a:r>
              <a:rPr lang="en-GB" sz="2000" dirty="0"/>
              <a:t> </a:t>
            </a:r>
            <a:r>
              <a:rPr lang="en-GB" sz="2000" dirty="0" err="1"/>
              <a:t>būtina</a:t>
            </a:r>
            <a:r>
              <a:rPr lang="en-GB" sz="2000" dirty="0"/>
              <a:t> </a:t>
            </a:r>
            <a:r>
              <a:rPr lang="en-GB" sz="2000" dirty="0" err="1"/>
              <a:t>užtikrinti</a:t>
            </a:r>
            <a:r>
              <a:rPr lang="en-GB" sz="2000" dirty="0"/>
              <a:t> </a:t>
            </a:r>
            <a:r>
              <a:rPr lang="en-GB" sz="2000" dirty="0" err="1"/>
              <a:t>jiems</a:t>
            </a:r>
            <a:r>
              <a:rPr lang="en-GB" sz="2000" dirty="0"/>
              <a:t> </a:t>
            </a:r>
            <a:r>
              <a:rPr lang="en-GB" sz="2000" dirty="0" err="1"/>
              <a:t>reikalingą</a:t>
            </a:r>
            <a:r>
              <a:rPr lang="en-GB" sz="2000" dirty="0"/>
              <a:t> </a:t>
            </a:r>
            <a:r>
              <a:rPr lang="en-GB" sz="2000" dirty="0" err="1"/>
              <a:t>pagalbą</a:t>
            </a:r>
            <a:r>
              <a:rPr lang="en-GB" sz="2000" dirty="0"/>
              <a:t>. </a:t>
            </a:r>
          </a:p>
          <a:p>
            <a:pPr>
              <a:buFont typeface="+mj-lt"/>
              <a:buAutoNum type="arabicPeriod"/>
            </a:pPr>
            <a:r>
              <a:rPr lang="lt-LT" sz="2000" b="1" dirty="0"/>
              <a:t> Puikiai ir gerai besimokančių </a:t>
            </a:r>
            <a:r>
              <a:rPr lang="en-GB" sz="2000" b="1" dirty="0" err="1"/>
              <a:t>mokinių</a:t>
            </a:r>
            <a:r>
              <a:rPr lang="en-GB" sz="2000" b="1" dirty="0"/>
              <a:t> </a:t>
            </a:r>
            <a:r>
              <a:rPr lang="en-GB" sz="2000" b="1" dirty="0" err="1"/>
              <a:t>dalis</a:t>
            </a:r>
            <a:r>
              <a:rPr lang="en-GB" sz="2000" b="1" dirty="0"/>
              <a:t> </a:t>
            </a:r>
            <a:r>
              <a:rPr lang="en-GB" sz="2000" b="1" dirty="0" err="1"/>
              <a:t>sumažėjo</a:t>
            </a:r>
            <a:r>
              <a:rPr lang="en-GB" sz="2000" dirty="0"/>
              <a:t> </a:t>
            </a:r>
            <a:r>
              <a:rPr lang="en-GB" sz="2000" dirty="0" err="1"/>
              <a:t>nuo</a:t>
            </a:r>
            <a:r>
              <a:rPr lang="en-GB" sz="2000" dirty="0"/>
              <a:t> 50,75 % </a:t>
            </a:r>
            <a:r>
              <a:rPr lang="en-GB" sz="2000" dirty="0" err="1"/>
              <a:t>iki</a:t>
            </a:r>
            <a:r>
              <a:rPr lang="en-GB" sz="2000" dirty="0"/>
              <a:t> 48,22 % (–2,53 </a:t>
            </a:r>
            <a:r>
              <a:rPr lang="lt-LT" sz="2000" dirty="0"/>
              <a:t>%</a:t>
            </a:r>
            <a:r>
              <a:rPr lang="en-GB" sz="2000" dirty="0"/>
              <a:t>), </a:t>
            </a:r>
            <a:endParaRPr lang="lt-LT" sz="2000" dirty="0"/>
          </a:p>
          <a:p>
            <a:pPr>
              <a:buFont typeface="+mj-lt"/>
              <a:buAutoNum type="arabicPeriod"/>
            </a:pPr>
            <a:r>
              <a:rPr lang="lt-LT" sz="2000" b="1" dirty="0"/>
              <a:t> </a:t>
            </a:r>
            <a:r>
              <a:rPr lang="en-GB" sz="2000" b="1" dirty="0" err="1"/>
              <a:t>Praleistų</a:t>
            </a:r>
            <a:r>
              <a:rPr lang="en-GB" sz="2000" b="1" dirty="0"/>
              <a:t> </a:t>
            </a:r>
            <a:r>
              <a:rPr lang="en-GB" sz="2000" b="1" dirty="0" err="1"/>
              <a:t>pamokų</a:t>
            </a:r>
            <a:r>
              <a:rPr lang="lt-LT" sz="2000" b="1" dirty="0"/>
              <a:t> skaičius </a:t>
            </a:r>
            <a:r>
              <a:rPr lang="en-GB" sz="2000" b="1" dirty="0" err="1"/>
              <a:t>sumažėjo</a:t>
            </a:r>
            <a:r>
              <a:rPr lang="en-GB" sz="2000" dirty="0"/>
              <a:t> </a:t>
            </a:r>
            <a:r>
              <a:rPr lang="en-GB" sz="2000" dirty="0" err="1"/>
              <a:t>nuo</a:t>
            </a:r>
            <a:r>
              <a:rPr lang="en-GB" sz="2000" dirty="0"/>
              <a:t> 43 088 </a:t>
            </a:r>
            <a:r>
              <a:rPr lang="en-GB" sz="2000" dirty="0" err="1"/>
              <a:t>iki</a:t>
            </a:r>
            <a:r>
              <a:rPr lang="en-GB" sz="2000" dirty="0"/>
              <a:t> 42 317 (–771 </a:t>
            </a:r>
            <a:r>
              <a:rPr lang="en-GB" sz="2000" dirty="0" err="1"/>
              <a:t>pamoka</a:t>
            </a:r>
            <a:r>
              <a:rPr lang="en-GB" sz="2000" dirty="0"/>
              <a:t>;)</a:t>
            </a:r>
            <a:r>
              <a:rPr lang="lt-LT" sz="2000" dirty="0"/>
              <a:t> </a:t>
            </a:r>
            <a:r>
              <a:rPr lang="lt-LT" sz="2000" dirty="0" err="1"/>
              <a:t>t.y</a:t>
            </a:r>
            <a:r>
              <a:rPr lang="lt-LT" sz="2000" dirty="0"/>
              <a:t> </a:t>
            </a:r>
            <a:r>
              <a:rPr lang="lt-LT" sz="2000" b="1" dirty="0"/>
              <a:t>0,57 pamokos vienam mokiniui</a:t>
            </a:r>
            <a:r>
              <a:rPr lang="en-GB" sz="2000" b="1" dirty="0"/>
              <a:t> </a:t>
            </a:r>
          </a:p>
          <a:p>
            <a:pPr>
              <a:buFont typeface="+mj-lt"/>
              <a:buAutoNum type="arabicPeriod"/>
            </a:pPr>
            <a:r>
              <a:rPr lang="lt-LT" sz="2000" b="1" dirty="0"/>
              <a:t> P</a:t>
            </a:r>
            <a:r>
              <a:rPr lang="en-GB" sz="2000" b="1" dirty="0" err="1"/>
              <a:t>raleistų</a:t>
            </a:r>
            <a:r>
              <a:rPr lang="en-GB" sz="2000" b="1" dirty="0"/>
              <a:t> </a:t>
            </a:r>
            <a:r>
              <a:rPr lang="en-GB" sz="2000" b="1" dirty="0" err="1"/>
              <a:t>pamokų</a:t>
            </a:r>
            <a:r>
              <a:rPr lang="lt-LT" sz="2000" b="1" dirty="0"/>
              <a:t> </a:t>
            </a:r>
            <a:r>
              <a:rPr lang="en-GB" sz="2000" b="1" dirty="0" err="1"/>
              <a:t>skaičius</a:t>
            </a:r>
            <a:r>
              <a:rPr lang="lt-LT" sz="2000" b="1" dirty="0"/>
              <a:t> dėl ligos</a:t>
            </a:r>
            <a:r>
              <a:rPr lang="en-GB" sz="2000" b="1" dirty="0"/>
              <a:t> </a:t>
            </a:r>
            <a:r>
              <a:rPr lang="en-GB" sz="2000" b="1" dirty="0" err="1"/>
              <a:t>reikšmingai</a:t>
            </a:r>
            <a:r>
              <a:rPr lang="en-GB" sz="2000" b="1" dirty="0"/>
              <a:t> </a:t>
            </a:r>
            <a:r>
              <a:rPr lang="en-GB" sz="2000" b="1" dirty="0" err="1"/>
              <a:t>sumažėjo</a:t>
            </a:r>
            <a:r>
              <a:rPr lang="en-GB" sz="2000" dirty="0"/>
              <a:t> – </a:t>
            </a:r>
            <a:r>
              <a:rPr lang="en-GB" sz="2000" dirty="0" err="1"/>
              <a:t>nuo</a:t>
            </a:r>
            <a:r>
              <a:rPr lang="en-GB" sz="2000" dirty="0"/>
              <a:t> </a:t>
            </a:r>
            <a:endParaRPr lang="lt-LT" sz="2000" dirty="0"/>
          </a:p>
          <a:p>
            <a:r>
              <a:rPr lang="en-GB" sz="2000" dirty="0"/>
              <a:t>33 443 </a:t>
            </a:r>
            <a:r>
              <a:rPr lang="en-GB" sz="2000" dirty="0" err="1"/>
              <a:t>iki</a:t>
            </a:r>
            <a:r>
              <a:rPr lang="en-GB" sz="2000" dirty="0"/>
              <a:t> 29 474 (–3 969 </a:t>
            </a:r>
            <a:r>
              <a:rPr lang="en-GB" sz="2000" dirty="0" err="1"/>
              <a:t>pamokos</a:t>
            </a:r>
            <a:r>
              <a:rPr lang="lt-LT" sz="2000" dirty="0"/>
              <a:t>) t. y</a:t>
            </a:r>
            <a:r>
              <a:rPr lang="lt-LT" sz="2000" b="1" dirty="0"/>
              <a:t>. -6,15 pamokos vienam mokiniui</a:t>
            </a:r>
            <a:r>
              <a:rPr lang="lt-LT" sz="2000" dirty="0"/>
              <a:t>,  </a:t>
            </a:r>
            <a:r>
              <a:rPr lang="en-GB" sz="2000" dirty="0" err="1"/>
              <a:t>tačiau</a:t>
            </a:r>
            <a:r>
              <a:rPr lang="en-GB" sz="2000" dirty="0"/>
              <a:t> </a:t>
            </a:r>
            <a:r>
              <a:rPr lang="en-GB" sz="2000" dirty="0" err="1"/>
              <a:t>jų</a:t>
            </a:r>
            <a:r>
              <a:rPr lang="en-GB" sz="2000" dirty="0"/>
              <a:t> </a:t>
            </a:r>
            <a:r>
              <a:rPr lang="en-GB" sz="2000" dirty="0" err="1"/>
              <a:t>kiekis</a:t>
            </a:r>
            <a:r>
              <a:rPr lang="en-GB" sz="2000" dirty="0"/>
              <a:t> vis </a:t>
            </a:r>
            <a:r>
              <a:rPr lang="en-GB" sz="2000" dirty="0" err="1"/>
              <a:t>dar</a:t>
            </a:r>
            <a:r>
              <a:rPr lang="en-GB" sz="2000" dirty="0"/>
              <a:t> </a:t>
            </a:r>
            <a:r>
              <a:rPr lang="en-GB" sz="2000" dirty="0" err="1"/>
              <a:t>išlieka</a:t>
            </a:r>
            <a:r>
              <a:rPr lang="en-GB" sz="2000" dirty="0"/>
              <a:t> </a:t>
            </a:r>
            <a:r>
              <a:rPr lang="en-GB" sz="2000" dirty="0" err="1"/>
              <a:t>didelis</a:t>
            </a:r>
            <a:r>
              <a:rPr lang="en-GB" sz="2000" dirty="0"/>
              <a:t>. </a:t>
            </a:r>
            <a:endParaRPr lang="lt-LT" sz="2000" dirty="0"/>
          </a:p>
          <a:p>
            <a:r>
              <a:rPr lang="lt-LT" sz="2000" b="1" dirty="0"/>
              <a:t>8.Nepa</a:t>
            </a:r>
            <a:r>
              <a:rPr lang="en-GB" sz="2000" b="1" dirty="0" err="1"/>
              <a:t>teisintų</a:t>
            </a:r>
            <a:r>
              <a:rPr lang="en-GB" sz="2000" b="1" dirty="0"/>
              <a:t> </a:t>
            </a:r>
            <a:r>
              <a:rPr lang="en-GB" sz="2000" b="1" dirty="0" err="1"/>
              <a:t>praleistų</a:t>
            </a:r>
            <a:r>
              <a:rPr lang="en-GB" sz="2000" b="1" dirty="0"/>
              <a:t> </a:t>
            </a:r>
            <a:r>
              <a:rPr lang="en-GB" sz="2000" b="1" dirty="0" err="1"/>
              <a:t>pamokų</a:t>
            </a:r>
            <a:r>
              <a:rPr lang="en-GB" sz="2000" b="1" dirty="0"/>
              <a:t> </a:t>
            </a:r>
            <a:r>
              <a:rPr lang="en-GB" sz="2000" b="1" dirty="0" err="1"/>
              <a:t>skaičius</a:t>
            </a:r>
            <a:r>
              <a:rPr lang="en-GB" sz="2000" b="1" dirty="0"/>
              <a:t> </a:t>
            </a:r>
            <a:r>
              <a:rPr lang="en-GB" sz="2000" b="1" dirty="0" err="1"/>
              <a:t>padidėjo</a:t>
            </a:r>
            <a:r>
              <a:rPr lang="en-GB" sz="2000" dirty="0"/>
              <a:t> </a:t>
            </a:r>
            <a:r>
              <a:rPr lang="en-GB" sz="2000" dirty="0" err="1"/>
              <a:t>nuo</a:t>
            </a:r>
            <a:r>
              <a:rPr lang="en-GB" sz="2000" dirty="0"/>
              <a:t> 656 </a:t>
            </a:r>
            <a:r>
              <a:rPr lang="en-GB" sz="2000" dirty="0" err="1"/>
              <a:t>iki</a:t>
            </a:r>
            <a:r>
              <a:rPr lang="en-GB" sz="2000" dirty="0"/>
              <a:t> 1 658</a:t>
            </a:r>
            <a:endParaRPr lang="lt-LT" sz="2000" dirty="0"/>
          </a:p>
          <a:p>
            <a:r>
              <a:rPr lang="en-GB" sz="2000" dirty="0"/>
              <a:t> (+1 002 </a:t>
            </a:r>
            <a:r>
              <a:rPr lang="en-GB" sz="2000" dirty="0" err="1"/>
              <a:t>pamokos</a:t>
            </a:r>
            <a:r>
              <a:rPr lang="en-GB" sz="2000" dirty="0"/>
              <a:t>), </a:t>
            </a:r>
            <a:r>
              <a:rPr lang="lt-LT" sz="2000" dirty="0" err="1"/>
              <a:t>t.y</a:t>
            </a:r>
            <a:r>
              <a:rPr lang="lt-LT" sz="2000" dirty="0"/>
              <a:t> </a:t>
            </a:r>
            <a:r>
              <a:rPr lang="lt-LT" sz="2000" b="1" dirty="0"/>
              <a:t>1,71 vienam mokiniui.</a:t>
            </a:r>
            <a:endParaRPr lang="en-GB" sz="2000" b="1" dirty="0"/>
          </a:p>
          <a:p>
            <a:pPr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44646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C837E-6F3D-ACDB-209B-08DA8BD4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239C668-6FA1-9BCB-1DC4-F37546D2B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792088"/>
          </a:xfrm>
        </p:spPr>
        <p:txBody>
          <a:bodyPr/>
          <a:lstStyle/>
          <a:p>
            <a:r>
              <a:rPr lang="lt-LT" dirty="0"/>
              <a:t>Rekomendacijos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B46E51-9178-2764-3B8E-2073C33DF466}"/>
              </a:ext>
            </a:extLst>
          </p:cNvPr>
          <p:cNvSpPr txBox="1"/>
          <p:nvPr/>
        </p:nvSpPr>
        <p:spPr>
          <a:xfrm>
            <a:off x="241176" y="1340768"/>
            <a:ext cx="866164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lt-LT" sz="2400" dirty="0"/>
              <a:t>  </a:t>
            </a:r>
            <a:r>
              <a:rPr lang="en-GB" sz="2800" dirty="0" err="1"/>
              <a:t>Tęsti</a:t>
            </a:r>
            <a:r>
              <a:rPr lang="en-GB" sz="2800" dirty="0"/>
              <a:t> </a:t>
            </a:r>
            <a:r>
              <a:rPr lang="en-GB" sz="2800" dirty="0" err="1"/>
              <a:t>sistemingą</a:t>
            </a:r>
            <a:r>
              <a:rPr lang="en-GB" sz="2800" dirty="0"/>
              <a:t> </a:t>
            </a:r>
            <a:r>
              <a:rPr lang="en-GB" sz="2800" b="1" dirty="0" err="1"/>
              <a:t>lankomumo</a:t>
            </a:r>
            <a:r>
              <a:rPr lang="en-GB" sz="2800" b="1" dirty="0"/>
              <a:t> </a:t>
            </a:r>
            <a:r>
              <a:rPr lang="en-GB" sz="2800" b="1" dirty="0" err="1"/>
              <a:t>stebėseną</a:t>
            </a:r>
            <a:r>
              <a:rPr lang="en-GB" sz="2800" dirty="0"/>
              <a:t>, </a:t>
            </a:r>
            <a:r>
              <a:rPr lang="en-GB" sz="2800" dirty="0" err="1"/>
              <a:t>bendradarbiaujant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tėvais</a:t>
            </a:r>
            <a:r>
              <a:rPr lang="en-GB" sz="2800" dirty="0"/>
              <a:t>, </a:t>
            </a:r>
            <a:r>
              <a:rPr lang="en-GB" sz="2800" dirty="0" err="1"/>
              <a:t>klasių</a:t>
            </a:r>
            <a:r>
              <a:rPr lang="en-GB" sz="2800" dirty="0"/>
              <a:t> </a:t>
            </a:r>
            <a:r>
              <a:rPr lang="en-GB" sz="2800" dirty="0" err="1"/>
              <a:t>vadovais</a:t>
            </a:r>
            <a:r>
              <a:rPr lang="en-GB" sz="2800" dirty="0"/>
              <a:t> </a:t>
            </a:r>
            <a:r>
              <a:rPr lang="en-GB" sz="2800" dirty="0" err="1"/>
              <a:t>ir</a:t>
            </a:r>
            <a:r>
              <a:rPr lang="en-GB" sz="2800" dirty="0"/>
              <a:t> </a:t>
            </a:r>
            <a:r>
              <a:rPr lang="en-GB" sz="2800" dirty="0" err="1"/>
              <a:t>pagalbos</a:t>
            </a:r>
            <a:r>
              <a:rPr lang="en-GB" sz="2800" dirty="0"/>
              <a:t> </a:t>
            </a:r>
            <a:r>
              <a:rPr lang="en-GB" sz="2800" dirty="0" err="1"/>
              <a:t>specialistais</a:t>
            </a:r>
            <a:r>
              <a:rPr lang="en-GB" sz="28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800" dirty="0"/>
              <a:t>  </a:t>
            </a:r>
            <a:r>
              <a:rPr lang="en-GB" sz="2800" dirty="0" err="1"/>
              <a:t>Toliau</a:t>
            </a:r>
            <a:r>
              <a:rPr lang="en-GB" sz="2800" dirty="0"/>
              <a:t> </a:t>
            </a:r>
            <a:r>
              <a:rPr lang="en-GB" sz="2800" dirty="0" err="1"/>
              <a:t>vykdyti</a:t>
            </a:r>
            <a:r>
              <a:rPr lang="en-GB" sz="2800" dirty="0"/>
              <a:t> </a:t>
            </a:r>
            <a:r>
              <a:rPr lang="en-GB" sz="2800" dirty="0" err="1"/>
              <a:t>priemones</a:t>
            </a:r>
            <a:r>
              <a:rPr lang="en-GB" sz="2800" dirty="0"/>
              <a:t>, </a:t>
            </a:r>
            <a:r>
              <a:rPr lang="en-GB" sz="2800" dirty="0" err="1"/>
              <a:t>skirtas</a:t>
            </a:r>
            <a:r>
              <a:rPr lang="en-GB" sz="2800" dirty="0"/>
              <a:t> </a:t>
            </a:r>
            <a:r>
              <a:rPr lang="en-GB" sz="2800" b="1" dirty="0" err="1"/>
              <a:t>mokinių</a:t>
            </a:r>
            <a:r>
              <a:rPr lang="en-GB" sz="2800" b="1" dirty="0"/>
              <a:t> </a:t>
            </a:r>
            <a:r>
              <a:rPr lang="en-GB" sz="2800" b="1" dirty="0" err="1"/>
              <a:t>lankomumui</a:t>
            </a:r>
            <a:r>
              <a:rPr lang="en-GB" sz="2800" b="1" dirty="0"/>
              <a:t> </a:t>
            </a:r>
            <a:r>
              <a:rPr lang="en-GB" sz="2800" b="1" dirty="0" err="1"/>
              <a:t>gerinti</a:t>
            </a:r>
            <a:r>
              <a:rPr lang="en-GB" sz="2800" dirty="0"/>
              <a:t>, </a:t>
            </a:r>
            <a:r>
              <a:rPr lang="en-GB" sz="2800" dirty="0" err="1"/>
              <a:t>ypač</a:t>
            </a:r>
            <a:r>
              <a:rPr lang="en-GB" sz="2800" dirty="0"/>
              <a:t> </a:t>
            </a:r>
            <a:r>
              <a:rPr lang="en-GB" sz="2800" dirty="0" err="1"/>
              <a:t>siekiant</a:t>
            </a:r>
            <a:r>
              <a:rPr lang="en-GB" sz="2800" dirty="0"/>
              <a:t> </a:t>
            </a:r>
            <a:r>
              <a:rPr lang="en-GB" sz="2800" dirty="0" err="1"/>
              <a:t>dar</a:t>
            </a:r>
            <a:r>
              <a:rPr lang="en-GB" sz="2800" dirty="0"/>
              <a:t> </a:t>
            </a:r>
            <a:r>
              <a:rPr lang="en-GB" sz="2800" dirty="0" err="1"/>
              <a:t>labiau</a:t>
            </a:r>
            <a:r>
              <a:rPr lang="en-GB" sz="2800" dirty="0"/>
              <a:t> </a:t>
            </a:r>
            <a:r>
              <a:rPr lang="en-GB" sz="2800" dirty="0" err="1"/>
              <a:t>mažinti</a:t>
            </a:r>
            <a:r>
              <a:rPr lang="en-GB" sz="2800" dirty="0"/>
              <a:t> </a:t>
            </a:r>
            <a:r>
              <a:rPr lang="en-GB" sz="2800" dirty="0" err="1"/>
              <a:t>nepateisintų</a:t>
            </a:r>
            <a:r>
              <a:rPr lang="en-GB" sz="2800" dirty="0"/>
              <a:t> </a:t>
            </a:r>
            <a:r>
              <a:rPr lang="en-GB" sz="2800" dirty="0" err="1"/>
              <a:t>praleistų</a:t>
            </a:r>
            <a:r>
              <a:rPr lang="en-GB" sz="2800" dirty="0"/>
              <a:t> </a:t>
            </a:r>
            <a:r>
              <a:rPr lang="en-GB" sz="2800" dirty="0" err="1"/>
              <a:t>pamokų</a:t>
            </a:r>
            <a:r>
              <a:rPr lang="en-GB" sz="2800" dirty="0"/>
              <a:t> </a:t>
            </a:r>
            <a:r>
              <a:rPr lang="en-GB" sz="2800" dirty="0" err="1"/>
              <a:t>skaičių</a:t>
            </a:r>
            <a:r>
              <a:rPr lang="en-GB" sz="28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800" dirty="0"/>
              <a:t>  </a:t>
            </a:r>
            <a:r>
              <a:rPr lang="en-GB" sz="2800" dirty="0" err="1"/>
              <a:t>Skirti</a:t>
            </a:r>
            <a:r>
              <a:rPr lang="en-GB" sz="2800" dirty="0"/>
              <a:t> </a:t>
            </a:r>
            <a:r>
              <a:rPr lang="en-GB" sz="2800" dirty="0" err="1"/>
              <a:t>didesnį</a:t>
            </a:r>
            <a:r>
              <a:rPr lang="en-GB" sz="2800" dirty="0"/>
              <a:t> </a:t>
            </a:r>
            <a:r>
              <a:rPr lang="en-GB" sz="2800" dirty="0" err="1"/>
              <a:t>dėmesį</a:t>
            </a:r>
            <a:r>
              <a:rPr lang="en-GB" sz="2800" dirty="0"/>
              <a:t> </a:t>
            </a:r>
            <a:r>
              <a:rPr lang="en-GB" sz="2800" b="1" dirty="0"/>
              <a:t>5–8 </a:t>
            </a:r>
            <a:r>
              <a:rPr lang="en-GB" sz="2800" b="1" dirty="0" err="1"/>
              <a:t>klasių</a:t>
            </a:r>
            <a:r>
              <a:rPr lang="en-GB" sz="2800" b="1" dirty="0"/>
              <a:t> </a:t>
            </a:r>
            <a:r>
              <a:rPr lang="en-GB" sz="2800" b="1" dirty="0" err="1"/>
              <a:t>mokinių</a:t>
            </a:r>
            <a:r>
              <a:rPr lang="en-GB" sz="2800" b="1" dirty="0"/>
              <a:t> </a:t>
            </a:r>
            <a:r>
              <a:rPr lang="en-GB" sz="2800" b="1" dirty="0" err="1"/>
              <a:t>motyvacijai</a:t>
            </a:r>
            <a:r>
              <a:rPr lang="en-GB" sz="2800" b="1" dirty="0"/>
              <a:t> </a:t>
            </a:r>
            <a:r>
              <a:rPr lang="en-GB" sz="2800" b="1" dirty="0" err="1"/>
              <a:t>ir</a:t>
            </a:r>
            <a:r>
              <a:rPr lang="en-GB" sz="2800" b="1" dirty="0"/>
              <a:t> </a:t>
            </a:r>
            <a:r>
              <a:rPr lang="en-GB" sz="2800" b="1" dirty="0" err="1"/>
              <a:t>išlaikymui</a:t>
            </a:r>
            <a:r>
              <a:rPr lang="en-GB" sz="2800" dirty="0"/>
              <a:t>, </a:t>
            </a:r>
            <a:r>
              <a:rPr lang="en-GB" sz="2800" dirty="0" err="1"/>
              <a:t>nes</a:t>
            </a:r>
            <a:r>
              <a:rPr lang="en-GB" sz="2800" dirty="0"/>
              <a:t> </a:t>
            </a:r>
            <a:r>
              <a:rPr lang="en-GB" sz="2800" dirty="0" err="1"/>
              <a:t>šioje</a:t>
            </a:r>
            <a:r>
              <a:rPr lang="en-GB" sz="2800" dirty="0"/>
              <a:t> </a:t>
            </a:r>
            <a:r>
              <a:rPr lang="en-GB" sz="2800" dirty="0" err="1"/>
              <a:t>grupėje</a:t>
            </a:r>
            <a:r>
              <a:rPr lang="en-GB" sz="2800" dirty="0"/>
              <a:t> </a:t>
            </a:r>
            <a:r>
              <a:rPr lang="en-GB" sz="2800" dirty="0" err="1"/>
              <a:t>stebimas</a:t>
            </a:r>
            <a:r>
              <a:rPr lang="en-GB" sz="2800" dirty="0"/>
              <a:t> </a:t>
            </a:r>
            <a:r>
              <a:rPr lang="lt-LT" sz="2800" dirty="0"/>
              <a:t>gerai ir puikiai besimokančių </a:t>
            </a:r>
            <a:r>
              <a:rPr lang="en-GB" sz="2800" dirty="0" err="1"/>
              <a:t>mokinių</a:t>
            </a:r>
            <a:r>
              <a:rPr lang="en-GB" sz="2800" dirty="0"/>
              <a:t> </a:t>
            </a:r>
            <a:r>
              <a:rPr lang="en-GB" sz="2800" dirty="0" err="1"/>
              <a:t>skaičiaus</a:t>
            </a:r>
            <a:r>
              <a:rPr lang="en-GB" sz="2800" dirty="0"/>
              <a:t> </a:t>
            </a:r>
            <a:r>
              <a:rPr lang="en-GB" sz="2800" dirty="0" err="1"/>
              <a:t>mažėjimas</a:t>
            </a:r>
            <a:r>
              <a:rPr lang="en-GB" sz="28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800" dirty="0"/>
              <a:t>  </a:t>
            </a:r>
            <a:r>
              <a:rPr lang="en-GB" sz="2800" dirty="0" err="1"/>
              <a:t>Užtikrinti</a:t>
            </a:r>
            <a:r>
              <a:rPr lang="en-GB" sz="2800" dirty="0"/>
              <a:t> </a:t>
            </a:r>
            <a:r>
              <a:rPr lang="en-GB" sz="2800" b="1" dirty="0" err="1"/>
              <a:t>savalaikę</a:t>
            </a:r>
            <a:r>
              <a:rPr lang="en-GB" sz="2800" b="1" dirty="0"/>
              <a:t> </a:t>
            </a:r>
            <a:r>
              <a:rPr lang="en-GB" sz="2800" b="1" dirty="0" err="1"/>
              <a:t>švietimo</a:t>
            </a:r>
            <a:r>
              <a:rPr lang="en-GB" sz="2800" b="1" dirty="0"/>
              <a:t> </a:t>
            </a:r>
            <a:r>
              <a:rPr lang="en-GB" sz="2800" b="1" dirty="0" err="1"/>
              <a:t>pagalbą</a:t>
            </a:r>
            <a:r>
              <a:rPr lang="lt-LT" sz="2800" b="1" dirty="0"/>
              <a:t> mokiniams </a:t>
            </a:r>
            <a:r>
              <a:rPr lang="en-GB" sz="2800" dirty="0"/>
              <a:t> </a:t>
            </a:r>
            <a:r>
              <a:rPr lang="lt-LT" sz="2800" dirty="0" err="1"/>
              <a:t>nepasiekusiams</a:t>
            </a:r>
            <a:r>
              <a:rPr lang="lt-LT" sz="2800" dirty="0"/>
              <a:t> patenkinamo  lygio</a:t>
            </a:r>
            <a:r>
              <a:rPr lang="lt-LT" sz="2400" dirty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4067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a-DK" dirty="0"/>
            </a:br>
            <a:endParaRPr lang="da-DK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idx="1"/>
          </p:nvPr>
        </p:nvSpPr>
        <p:spPr>
          <a:xfrm>
            <a:off x="611560" y="789214"/>
            <a:ext cx="8229600" cy="2692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lt-LT" sz="36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Kiekvienas mokytojas prisideda prie bendrų rezultatų, todėl refleksija, bendradarbiavimas ir nuoseklus darbas su mokiniais duoda ilgalaikį efektą.</a:t>
            </a:r>
            <a:endParaRPr lang="da-DK" sz="36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4049" y="3948158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</a:t>
            </a:r>
            <a:endParaRPr lang="da-DK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8431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ykdomo">
  <a:themeElements>
    <a:clrScheme name="Vykdom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Vykdom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ykdom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4141</TotalTime>
  <Words>1433</Words>
  <Application>Microsoft Office PowerPoint</Application>
  <PresentationFormat>Demonstracija ekrane (4:3)</PresentationFormat>
  <Paragraphs>802</Paragraphs>
  <Slides>14</Slides>
  <Notes>2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Comic Sans MS</vt:lpstr>
      <vt:lpstr>Courier New</vt:lpstr>
      <vt:lpstr>Palatino Linotype</vt:lpstr>
      <vt:lpstr>Times New Roman</vt:lpstr>
      <vt:lpstr>Wingdings</vt:lpstr>
      <vt:lpstr>Vykdomo</vt:lpstr>
      <vt:lpstr>Klaipėdos Prano Mašioto progimnazijos  ugdymo(si) rezultatai 2025-2026m.m. </vt:lpstr>
      <vt:lpstr>Mokinių skaičius</vt:lpstr>
      <vt:lpstr>Mokslo metus baigėme</vt:lpstr>
      <vt:lpstr>Ugdymo(si) rezultatai </vt:lpstr>
      <vt:lpstr>Rezultatų pokytis 1-4 klasėse</vt:lpstr>
      <vt:lpstr>Rezultatų pokytis 5-8 klasėse</vt:lpstr>
      <vt:lpstr>Specialiųjų ugdymosi poreikių turinčių  mokinių rezultatų pokytis</vt:lpstr>
      <vt:lpstr>Praleistos pamokos</vt:lpstr>
      <vt:lpstr>Praleistų pamokų tenka vienam mokiniui  (1)</vt:lpstr>
      <vt:lpstr>Per mokslo metus 24 mokinių nepraleido nei vienos pamokos</vt:lpstr>
      <vt:lpstr> Ugdymo rezultatų palyginimas</vt:lpstr>
      <vt:lpstr>Išvados</vt:lpstr>
      <vt:lpstr>Rekomendacijos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pusmečio ugdymo(si) rezultatai 2013-2014 m.m.</dc:title>
  <dc:creator>Mokytoja</dc:creator>
  <cp:lastModifiedBy>Audronė Pivorienė</cp:lastModifiedBy>
  <cp:revision>207</cp:revision>
  <dcterms:created xsi:type="dcterms:W3CDTF">2015-02-11T13:34:36Z</dcterms:created>
  <dcterms:modified xsi:type="dcterms:W3CDTF">2026-09-15T06:54:31Z</dcterms:modified>
</cp:coreProperties>
</file>