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4"/>
  </p:sldMasterIdLst>
  <p:sldIdLst>
    <p:sldId id="256" r:id="rId5"/>
    <p:sldId id="258" r:id="rId6"/>
    <p:sldId id="287" r:id="rId7"/>
    <p:sldId id="259" r:id="rId8"/>
    <p:sldId id="282" r:id="rId9"/>
    <p:sldId id="286" r:id="rId10"/>
    <p:sldId id="273" r:id="rId11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Microsoft%20PowerPoint%20diagrama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9830063"/>
        <c:axId val="499830479"/>
        <c:axId val="0"/>
      </c:bar3DChart>
      <c:catAx>
        <c:axId val="4998300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9830479"/>
        <c:crosses val="autoZero"/>
        <c:auto val="1"/>
        <c:lblAlgn val="ctr"/>
        <c:lblOffset val="100"/>
        <c:noMultiLvlLbl val="0"/>
      </c:catAx>
      <c:valAx>
        <c:axId val="4998304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98300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849726353825768E-2"/>
                      <c:h val="0.1187499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567-4C2A-B682-0917E97D909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837717323024568E-2"/>
                      <c:h val="0.151157407407407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567-4C2A-B682-0917E97D9091}"/>
                </c:ext>
              </c:extLst>
            </c:dLbl>
            <c:dLbl>
              <c:idx val="2"/>
              <c:layout>
                <c:manualLayout>
                  <c:x val="1.292194129979232E-2"/>
                  <c:y val="-1.15738918051910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825708292223395E-2"/>
                      <c:h val="9.560185185185185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567-4C2A-B682-0917E97D90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Lapas1!$B$5:$B$7</c:f>
              <c:strCache>
                <c:ptCount val="3"/>
                <c:pt idx="0">
                  <c:v>Matematikos patikrinime dalyvavo </c:v>
                </c:pt>
                <c:pt idx="1">
                  <c:v>Skaitymo patikrinime dalyvavo</c:v>
                </c:pt>
                <c:pt idx="2">
                  <c:v>Iš viso mokinių </c:v>
                </c:pt>
              </c:strCache>
            </c:strRef>
          </c:cat>
          <c:val>
            <c:numRef>
              <c:f>Lapas1!$C$5:$C$7</c:f>
              <c:numCache>
                <c:formatCode>General</c:formatCode>
                <c:ptCount val="3"/>
                <c:pt idx="0">
                  <c:v>62</c:v>
                </c:pt>
                <c:pt idx="1">
                  <c:v>67</c:v>
                </c:pt>
                <c:pt idx="2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67-4C2A-B682-0917E97D9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097695"/>
        <c:axId val="71409087"/>
        <c:axId val="0"/>
      </c:bar3DChart>
      <c:catAx>
        <c:axId val="690976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71409087"/>
        <c:crosses val="autoZero"/>
        <c:auto val="1"/>
        <c:lblAlgn val="ctr"/>
        <c:lblOffset val="100"/>
        <c:noMultiLvlLbl val="0"/>
      </c:catAx>
      <c:valAx>
        <c:axId val="714090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90976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9897240471075327E-2"/>
                  <c:y val="-2.9787942685183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DB-43E7-BDBA-49998446CB2A}"/>
                </c:ext>
              </c:extLst>
            </c:dLbl>
            <c:dLbl>
              <c:idx val="1"/>
              <c:layout>
                <c:manualLayout>
                  <c:x val="6.3152900028017128E-2"/>
                  <c:y val="-3.3097714094648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DB-43E7-BDBA-49998446CB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Lapas1!$B$28:$B$29</c:f>
              <c:strCache>
                <c:ptCount val="2"/>
                <c:pt idx="0">
                  <c:v>Matematikos  </c:v>
                </c:pt>
                <c:pt idx="1">
                  <c:v>Skaitymo</c:v>
                </c:pt>
              </c:strCache>
            </c:strRef>
          </c:cat>
          <c:val>
            <c:numRef>
              <c:f>Lapas1!$C$28:$C$29</c:f>
              <c:numCache>
                <c:formatCode>General</c:formatCode>
                <c:ptCount val="2"/>
                <c:pt idx="0">
                  <c:v>56</c:v>
                </c:pt>
                <c:pt idx="1">
                  <c:v>48.1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DB-43E7-BDBA-49998446CB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114015"/>
        <c:axId val="72097311"/>
        <c:axId val="0"/>
      </c:bar3DChart>
      <c:catAx>
        <c:axId val="691140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72097311"/>
        <c:crosses val="autoZero"/>
        <c:auto val="1"/>
        <c:lblAlgn val="ctr"/>
        <c:lblOffset val="100"/>
        <c:noMultiLvlLbl val="0"/>
      </c:catAx>
      <c:valAx>
        <c:axId val="720973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9114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dirty="0">
                <a:solidFill>
                  <a:schemeClr val="tx1"/>
                </a:solidFill>
              </a:rPr>
              <a:t>Matematikos</a:t>
            </a:r>
          </a:p>
        </c:rich>
      </c:tx>
      <c:layout>
        <c:manualLayout>
          <c:xMode val="edge"/>
          <c:yMode val="edge"/>
          <c:x val="0"/>
          <c:y val="4.13993636885203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9.5323205242776286E-3"/>
                  <c:y val="-5.83728499142113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0CB-41E8-A2F8-7A32427EF63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591654481504995E-2"/>
                      <c:h val="0.218050913054948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0CB-41E8-A2F8-7A32427EF638}"/>
                </c:ext>
              </c:extLst>
            </c:dLbl>
            <c:dLbl>
              <c:idx val="3"/>
              <c:layout>
                <c:manualLayout>
                  <c:x val="1.0723860589812333E-2"/>
                  <c:y val="-2.91864249571056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0CB-41E8-A2F8-7A32427EF6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Lapas1!$N$4:$N$7</c:f>
              <c:strCache>
                <c:ptCount val="4"/>
                <c:pt idx="0">
                  <c:v>Nesiekė patenkinimo pasiekimo lygio </c:v>
                </c:pt>
                <c:pt idx="1">
                  <c:v>Patenkinamas lygis</c:v>
                </c:pt>
                <c:pt idx="2">
                  <c:v>Pagrindinis lygis</c:v>
                </c:pt>
                <c:pt idx="3">
                  <c:v>Aukštesnysis lygis</c:v>
                </c:pt>
              </c:strCache>
            </c:strRef>
          </c:cat>
          <c:val>
            <c:numRef>
              <c:f>Lapas1!$O$4:$O$7</c:f>
              <c:numCache>
                <c:formatCode>General</c:formatCode>
                <c:ptCount val="4"/>
                <c:pt idx="0">
                  <c:v>3.2</c:v>
                </c:pt>
                <c:pt idx="1">
                  <c:v>9.6999999999999993</c:v>
                </c:pt>
                <c:pt idx="2">
                  <c:v>83.9</c:v>
                </c:pt>
                <c:pt idx="3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5C-45D1-AC47-0C206468AF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9801775"/>
        <c:axId val="499816751"/>
        <c:axId val="0"/>
      </c:bar3DChart>
      <c:catAx>
        <c:axId val="4998017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9816751"/>
        <c:crosses val="autoZero"/>
        <c:auto val="1"/>
        <c:lblAlgn val="ctr"/>
        <c:lblOffset val="100"/>
        <c:noMultiLvlLbl val="0"/>
      </c:catAx>
      <c:valAx>
        <c:axId val="4998167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9801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0" dirty="0" err="1">
                <a:solidFill>
                  <a:schemeClr val="tx1"/>
                </a:solidFill>
              </a:rPr>
              <a:t>Skaitymo</a:t>
            </a:r>
            <a:endParaRPr lang="en-US" sz="2000" b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7.836596010863977E-4"/>
          <c:y val="0.101576263231118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Lapas1!$O$17</c:f>
              <c:strCache>
                <c:ptCount val="1"/>
                <c:pt idx="0">
                  <c:v>mūsų mokyklos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723860589812289E-2"/>
                  <c:y val="-1.070156552554040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93-4386-92BB-AC1371A8658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444952048135875E-2"/>
                      <c:h val="0.104807805974632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593-4386-92BB-AC1371A86588}"/>
                </c:ext>
              </c:extLst>
            </c:dLbl>
            <c:dLbl>
              <c:idx val="2"/>
              <c:layout>
                <c:manualLayout>
                  <c:x val="1.19154006553470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93-4386-92BB-AC1371A86588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564241132056885E-2"/>
                      <c:h val="4.08173302096964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593-4386-92BB-AC1371A865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Lapas1!$N$18:$N$21</c:f>
              <c:strCache>
                <c:ptCount val="4"/>
                <c:pt idx="0">
                  <c:v>Nesiekė patenkinimo pasiekimo lygio </c:v>
                </c:pt>
                <c:pt idx="1">
                  <c:v>Patenkinamas lygis</c:v>
                </c:pt>
                <c:pt idx="2">
                  <c:v>Pagrindinis lygis</c:v>
                </c:pt>
                <c:pt idx="3">
                  <c:v>Aukštesnysis lygis</c:v>
                </c:pt>
              </c:strCache>
            </c:strRef>
          </c:cat>
          <c:val>
            <c:numRef>
              <c:f>Lapas1!$O$18:$O$21</c:f>
              <c:numCache>
                <c:formatCode>General</c:formatCode>
                <c:ptCount val="4"/>
                <c:pt idx="0">
                  <c:v>6</c:v>
                </c:pt>
                <c:pt idx="1">
                  <c:v>28.4</c:v>
                </c:pt>
                <c:pt idx="2">
                  <c:v>59.7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93-4386-92BB-AC1371A865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294367"/>
        <c:axId val="49277727"/>
        <c:axId val="0"/>
      </c:bar3DChart>
      <c:catAx>
        <c:axId val="492943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277727"/>
        <c:crosses val="autoZero"/>
        <c:auto val="1"/>
        <c:lblAlgn val="ctr"/>
        <c:lblOffset val="100"/>
        <c:noMultiLvlLbl val="0"/>
      </c:catAx>
      <c:valAx>
        <c:axId val="492777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294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255465255146447"/>
          <c:y val="7.407407407407407E-2"/>
          <c:w val="0.66244534744853556"/>
          <c:h val="0.8416746864975212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704370179948577E-2"/>
                      <c:h val="0.132638888888888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4F9-4860-B99C-ABC771D81A4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491002570694081E-2"/>
                      <c:h val="8.63425925925925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4F9-4860-B99C-ABC771D81A4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637532133676091E-2"/>
                      <c:h val="0.12337962962962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4F9-4860-B99C-ABC771D81A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Lapas1!$K$5:$K$7</c:f>
              <c:strCache>
                <c:ptCount val="3"/>
                <c:pt idx="0">
                  <c:v>Matematikos patikrinime dalyvavo </c:v>
                </c:pt>
                <c:pt idx="1">
                  <c:v>Skaitymo patikrinime dalyvavo</c:v>
                </c:pt>
                <c:pt idx="2">
                  <c:v>Iš viso mokinių </c:v>
                </c:pt>
              </c:strCache>
            </c:strRef>
          </c:cat>
          <c:val>
            <c:numRef>
              <c:f>Lapas1!$L$5:$L$7</c:f>
              <c:numCache>
                <c:formatCode>General</c:formatCode>
                <c:ptCount val="3"/>
                <c:pt idx="0">
                  <c:v>74</c:v>
                </c:pt>
                <c:pt idx="1">
                  <c:v>73</c:v>
                </c:pt>
                <c:pt idx="2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F9-4860-B99C-ABC771D81A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205727"/>
        <c:axId val="1087276351"/>
        <c:axId val="0"/>
      </c:bar3DChart>
      <c:catAx>
        <c:axId val="1302057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087276351"/>
        <c:crosses val="autoZero"/>
        <c:auto val="1"/>
        <c:lblAlgn val="ctr"/>
        <c:lblOffset val="100"/>
        <c:noMultiLvlLbl val="0"/>
      </c:catAx>
      <c:valAx>
        <c:axId val="10872763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302057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87999900486373E-2"/>
                      <c:h val="0.141898148148148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6ED-4B26-92A7-19074F15006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300220173900067E-2"/>
                      <c:h val="0.165046296296296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6ED-4B26-92A7-19074F1500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Lapas1!$K$28:$K$29</c:f>
              <c:strCache>
                <c:ptCount val="2"/>
                <c:pt idx="0">
                  <c:v>Matematikos  </c:v>
                </c:pt>
                <c:pt idx="1">
                  <c:v>Skaitymo</c:v>
                </c:pt>
              </c:strCache>
            </c:strRef>
          </c:cat>
          <c:val>
            <c:numRef>
              <c:f>Lapas1!$L$28:$L$29</c:f>
              <c:numCache>
                <c:formatCode>General</c:formatCode>
                <c:ptCount val="2"/>
                <c:pt idx="0">
                  <c:v>39.299999999999997</c:v>
                </c:pt>
                <c:pt idx="1">
                  <c:v>67.8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ED-4B26-92A7-19074F150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210527"/>
        <c:axId val="70782303"/>
        <c:axId val="0"/>
      </c:bar3DChart>
      <c:catAx>
        <c:axId val="1302105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70782303"/>
        <c:crosses val="autoZero"/>
        <c:auto val="1"/>
        <c:lblAlgn val="ctr"/>
        <c:lblOffset val="100"/>
        <c:noMultiLvlLbl val="0"/>
      </c:catAx>
      <c:valAx>
        <c:axId val="707823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302105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728768444580471"/>
          <c:y val="0.10666666666666667"/>
          <c:w val="0.75849558999471356"/>
          <c:h val="0.77201154855643039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PowerPoint diagrama]8 kl.'!$N$4:$N$7</c:f>
              <c:strCache>
                <c:ptCount val="4"/>
                <c:pt idx="0">
                  <c:v>Nesiekė patenkinimo pasiekimo lygio </c:v>
                </c:pt>
                <c:pt idx="1">
                  <c:v>Patenkinamas lygis</c:v>
                </c:pt>
                <c:pt idx="2">
                  <c:v>Pagrindinis lygis</c:v>
                </c:pt>
                <c:pt idx="3">
                  <c:v>Aukštesnysis lygis</c:v>
                </c:pt>
              </c:strCache>
            </c:strRef>
          </c:cat>
          <c:val>
            <c:numRef>
              <c:f>'[Microsoft PowerPoint diagrama]8 kl.'!$O$4:$O$7</c:f>
              <c:numCache>
                <c:formatCode>General</c:formatCode>
                <c:ptCount val="4"/>
                <c:pt idx="0">
                  <c:v>16.2</c:v>
                </c:pt>
                <c:pt idx="1">
                  <c:v>50</c:v>
                </c:pt>
                <c:pt idx="2">
                  <c:v>29.7</c:v>
                </c:pt>
                <c:pt idx="3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F0-4FDA-BF06-81BF424D2C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264784"/>
        <c:axId val="55385568"/>
        <c:axId val="0"/>
      </c:bar3DChart>
      <c:catAx>
        <c:axId val="108264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5385568"/>
        <c:crosses val="autoZero"/>
        <c:auto val="1"/>
        <c:lblAlgn val="ctr"/>
        <c:lblOffset val="100"/>
        <c:noMultiLvlLbl val="0"/>
      </c:catAx>
      <c:valAx>
        <c:axId val="55385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08264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PowerPoint diagrama]8 kl.'!$N$18:$N$21</c:f>
              <c:strCache>
                <c:ptCount val="4"/>
                <c:pt idx="0">
                  <c:v>Nesiekė patenkinimo pasiekimo lygio </c:v>
                </c:pt>
                <c:pt idx="1">
                  <c:v>Patenkinamas lygis</c:v>
                </c:pt>
                <c:pt idx="2">
                  <c:v>Pagrindinis lygis</c:v>
                </c:pt>
                <c:pt idx="3">
                  <c:v>Aukštesnysis lygis</c:v>
                </c:pt>
              </c:strCache>
            </c:strRef>
          </c:cat>
          <c:val>
            <c:numRef>
              <c:f>'[Microsoft PowerPoint diagrama]8 kl.'!$O$18:$O$21</c:f>
              <c:numCache>
                <c:formatCode>General</c:formatCode>
                <c:ptCount val="4"/>
                <c:pt idx="0">
                  <c:v>0</c:v>
                </c:pt>
                <c:pt idx="1">
                  <c:v>23.3</c:v>
                </c:pt>
                <c:pt idx="2">
                  <c:v>63</c:v>
                </c:pt>
                <c:pt idx="3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7E-4235-AF2A-120781C0DC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646992"/>
        <c:axId val="187439088"/>
        <c:axId val="0"/>
      </c:bar3DChart>
      <c:catAx>
        <c:axId val="115646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87439088"/>
        <c:crosses val="autoZero"/>
        <c:auto val="1"/>
        <c:lblAlgn val="ctr"/>
        <c:lblOffset val="100"/>
        <c:noMultiLvlLbl val="0"/>
      </c:catAx>
      <c:valAx>
        <c:axId val="187439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15646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10/7/2024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3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6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3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7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69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6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2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9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1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2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10/7/2024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305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4" r:id="rId7"/>
    <p:sldLayoutId id="2147483770" r:id="rId8"/>
    <p:sldLayoutId id="2147483771" r:id="rId9"/>
    <p:sldLayoutId id="2147483772" r:id="rId10"/>
    <p:sldLayoutId id="214748377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25">
            <a:extLst>
              <a:ext uri="{FF2B5EF4-FFF2-40B4-BE49-F238E27FC236}">
                <a16:creationId xmlns:a16="http://schemas.microsoft.com/office/drawing/2014/main" id="{5B9544DE-D5D2-419F-97F9-C3CB8C317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27">
            <a:extLst>
              <a:ext uri="{FF2B5EF4-FFF2-40B4-BE49-F238E27FC236}">
                <a16:creationId xmlns:a16="http://schemas.microsoft.com/office/drawing/2014/main" id="{C6898C9B-7323-4559-9424-018A10D79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5902BD8E-74AB-7621-5E72-8547FB96DE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354" y="1502576"/>
            <a:ext cx="9174319" cy="2002972"/>
          </a:xfrm>
        </p:spPr>
        <p:txBody>
          <a:bodyPr>
            <a:normAutofit/>
          </a:bodyPr>
          <a:lstStyle/>
          <a:p>
            <a:pPr algn="l"/>
            <a:r>
              <a:rPr lang="lt-LT" sz="3600" b="1" i="0" dirty="0">
                <a:solidFill>
                  <a:srgbClr val="212529"/>
                </a:solidFill>
                <a:effectLst/>
                <a:latin typeface="Raleway" pitchFamily="2" charset="-70"/>
              </a:rPr>
              <a:t>Nacionalinių mokinių pasiekimų patikrinimų </a:t>
            </a:r>
            <a:r>
              <a:rPr lang="lt-LT" sz="3600" b="1" dirty="0">
                <a:solidFill>
                  <a:srgbClr val="212529"/>
                </a:solidFill>
                <a:latin typeface="Raleway" pitchFamily="2" charset="-70"/>
              </a:rPr>
              <a:t>rezultatai </a:t>
            </a:r>
            <a:br>
              <a:rPr lang="lt-LT" sz="3600" b="1" dirty="0">
                <a:solidFill>
                  <a:srgbClr val="212529"/>
                </a:solidFill>
                <a:latin typeface="Raleway" pitchFamily="2" charset="-70"/>
              </a:rPr>
            </a:br>
            <a:r>
              <a:rPr lang="lt-LT" sz="3600" b="1" dirty="0">
                <a:solidFill>
                  <a:srgbClr val="212529"/>
                </a:solidFill>
                <a:latin typeface="Raleway" pitchFamily="2" charset="-70"/>
              </a:rPr>
              <a:t>2024m.</a:t>
            </a:r>
            <a:endParaRPr lang="lt-LT" sz="3600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646160F9-973E-6ECD-8422-C77388E8B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680" y="5281127"/>
            <a:ext cx="7433701" cy="100212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lt-LT" sz="1800" i="1" dirty="0"/>
              <a:t>Klaipėdos Prano Mašioto progimnazija </a:t>
            </a:r>
          </a:p>
          <a:p>
            <a:pPr algn="l"/>
            <a:r>
              <a:rPr lang="lt-LT" sz="1800" i="1" dirty="0"/>
              <a:t>direktoriaus pavaduotoja ugdymui Audronė Pivorienė </a:t>
            </a:r>
          </a:p>
          <a:p>
            <a:pPr algn="l"/>
            <a:r>
              <a:rPr lang="lt-LT" sz="1800" i="1" dirty="0"/>
              <a:t>                                          2024-04-11</a:t>
            </a:r>
          </a:p>
        </p:txBody>
      </p:sp>
      <p:grpSp>
        <p:nvGrpSpPr>
          <p:cNvPr id="51" name="decorative circles">
            <a:extLst>
              <a:ext uri="{FF2B5EF4-FFF2-40B4-BE49-F238E27FC236}">
                <a16:creationId xmlns:a16="http://schemas.microsoft.com/office/drawing/2014/main" id="{CD3F8757-46C7-43B2-B5EF-9B85B5C83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437008" y="433142"/>
            <a:ext cx="1122760" cy="6178301"/>
            <a:chOff x="8437008" y="433142"/>
            <a:chExt cx="1122760" cy="617830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C558EDF-DA7F-481C-8D08-2A7156D3F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75160" y="825175"/>
              <a:ext cx="466441" cy="46644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31">
              <a:extLst>
                <a:ext uri="{FF2B5EF4-FFF2-40B4-BE49-F238E27FC236}">
                  <a16:creationId xmlns:a16="http://schemas.microsoft.com/office/drawing/2014/main" id="{3DCDAD58-A043-493E-A51B-5A32AB1C53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28229" y="433142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32">
              <a:extLst>
                <a:ext uri="{FF2B5EF4-FFF2-40B4-BE49-F238E27FC236}">
                  <a16:creationId xmlns:a16="http://schemas.microsoft.com/office/drawing/2014/main" id="{D56CBC24-7B7A-405B-8EB6-1A5FD7BE4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37008" y="5719481"/>
              <a:ext cx="226735" cy="2267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33">
              <a:extLst>
                <a:ext uri="{FF2B5EF4-FFF2-40B4-BE49-F238E27FC236}">
                  <a16:creationId xmlns:a16="http://schemas.microsoft.com/office/drawing/2014/main" id="{F1EFB3FA-A08C-47F2-B71D-3556F253C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093327" y="6145002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34">
              <a:extLst>
                <a:ext uri="{FF2B5EF4-FFF2-40B4-BE49-F238E27FC236}">
                  <a16:creationId xmlns:a16="http://schemas.microsoft.com/office/drawing/2014/main" id="{D36554C6-9AC1-4C2E-AE7F-040BCB6CE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96963" y="5817067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3" descr="Coloured pencils inside a pencil holder which is on top of a wood table">
            <a:extLst>
              <a:ext uri="{FF2B5EF4-FFF2-40B4-BE49-F238E27FC236}">
                <a16:creationId xmlns:a16="http://schemas.microsoft.com/office/drawing/2014/main" id="{BED25607-F265-555C-55FC-F186524893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253" r="7880" b="2"/>
          <a:stretch/>
        </p:blipFill>
        <p:spPr>
          <a:xfrm>
            <a:off x="7697755" y="357441"/>
            <a:ext cx="4491197" cy="5994304"/>
          </a:xfrm>
          <a:custGeom>
            <a:avLst/>
            <a:gdLst/>
            <a:ahLst/>
            <a:cxnLst/>
            <a:rect l="l" t="t" r="r" b="b"/>
            <a:pathLst>
              <a:path w="3735324" h="6254002">
                <a:moveTo>
                  <a:pt x="3127001" y="0"/>
                </a:moveTo>
                <a:cubicBezTo>
                  <a:pt x="3288907" y="0"/>
                  <a:pt x="3447939" y="12305"/>
                  <a:pt x="3603212" y="36030"/>
                </a:cubicBezTo>
                <a:lnTo>
                  <a:pt x="3735324" y="59623"/>
                </a:lnTo>
                <a:lnTo>
                  <a:pt x="3735324" y="6194380"/>
                </a:lnTo>
                <a:lnTo>
                  <a:pt x="3603212" y="6217972"/>
                </a:lnTo>
                <a:cubicBezTo>
                  <a:pt x="3447939" y="6241698"/>
                  <a:pt x="3288907" y="6254002"/>
                  <a:pt x="3127001" y="6254002"/>
                </a:cubicBezTo>
                <a:cubicBezTo>
                  <a:pt x="1400006" y="6254002"/>
                  <a:pt x="0" y="4853996"/>
                  <a:pt x="0" y="3127001"/>
                </a:cubicBezTo>
                <a:cubicBezTo>
                  <a:pt x="0" y="1400006"/>
                  <a:pt x="1400006" y="0"/>
                  <a:pt x="3127001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02051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051CCA7-A3D7-ADC1-643A-9F4E560C8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NMPP dalyvavo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B9E8C77-2EC0-5CD7-421A-67A919B7F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4 klasių - 69 mokiniai. </a:t>
            </a:r>
          </a:p>
          <a:p>
            <a:r>
              <a:rPr lang="lt-LT" dirty="0"/>
              <a:t>Matematikos NMPP  - 62 mokiniai (89,9</a:t>
            </a:r>
            <a:r>
              <a:rPr lang="en-US" dirty="0"/>
              <a:t>%)</a:t>
            </a:r>
            <a:r>
              <a:rPr lang="lt-LT" dirty="0"/>
              <a:t>.</a:t>
            </a:r>
          </a:p>
          <a:p>
            <a:r>
              <a:rPr lang="lt-LT" dirty="0"/>
              <a:t>Skaitymo NMPP –67 mokinių</a:t>
            </a:r>
            <a:r>
              <a:rPr lang="en-US" dirty="0"/>
              <a:t> (9</a:t>
            </a:r>
            <a:r>
              <a:rPr lang="lt-LT" dirty="0"/>
              <a:t>7,1</a:t>
            </a:r>
            <a:r>
              <a:rPr lang="en-US" dirty="0"/>
              <a:t>%)</a:t>
            </a:r>
            <a:r>
              <a:rPr lang="lt-LT" dirty="0"/>
              <a:t>.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90D378B1-B6CE-34B4-5CC9-EC3CABDA90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690414"/>
              </p:ext>
            </p:extLst>
          </p:nvPr>
        </p:nvGraphicFramePr>
        <p:xfrm>
          <a:off x="2984962" y="3433763"/>
          <a:ext cx="669636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48C85F96-52F7-4326-C31A-8819DA302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3490157"/>
              </p:ext>
            </p:extLst>
          </p:nvPr>
        </p:nvGraphicFramePr>
        <p:xfrm>
          <a:off x="2708987" y="3298826"/>
          <a:ext cx="638835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6858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1883F89-53CD-015B-5FCC-0F2FBAFBB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lt-LT" sz="5400" b="1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dirty="0"/>
            </a:br>
            <a:br>
              <a:rPr lang="lt-LT" b="0" i="0" dirty="0">
                <a:solidFill>
                  <a:srgbClr val="212529"/>
                </a:solidFill>
                <a:effectLst/>
                <a:latin typeface="Raleway" pitchFamily="2" charset="-70"/>
              </a:rPr>
            </a:b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3518848-3913-FE89-03CB-78B83854B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683" y="425092"/>
            <a:ext cx="11504023" cy="1866809"/>
          </a:xfrm>
        </p:spPr>
        <p:txBody>
          <a:bodyPr>
            <a:normAutofit fontScale="92500" lnSpcReduction="10000"/>
          </a:bodyPr>
          <a:lstStyle/>
          <a:p>
            <a:r>
              <a:rPr lang="lt-LT" sz="3600" b="1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Ketvirtų klasių mokinių </a:t>
            </a:r>
            <a:r>
              <a:rPr lang="lt-LT" sz="36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pasiekimų rezultatų </a:t>
            </a:r>
          </a:p>
          <a:p>
            <a:pPr marL="0" indent="0" algn="ctr">
              <a:buNone/>
            </a:pPr>
            <a:r>
              <a:rPr lang="lt-LT" sz="36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procentinis vidurkis </a:t>
            </a:r>
            <a:r>
              <a:rPr lang="lt-LT" sz="3600" b="1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siekė</a:t>
            </a:r>
            <a:br>
              <a:rPr lang="lt-LT" sz="3600" b="1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600" dirty="0"/>
            </a:br>
            <a:endParaRPr lang="lt-LT" sz="3600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5424A98-761E-F8B8-95AA-9169E015D3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2129313"/>
              </p:ext>
            </p:extLst>
          </p:nvPr>
        </p:nvGraphicFramePr>
        <p:xfrm>
          <a:off x="1810139" y="2057399"/>
          <a:ext cx="7641771" cy="3837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0687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10A4DDD-5CC5-A004-4625-1A95345C4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6"/>
            <a:ext cx="10659110" cy="681249"/>
          </a:xfrm>
        </p:spPr>
        <p:txBody>
          <a:bodyPr>
            <a:normAutofit fontScale="90000"/>
          </a:bodyPr>
          <a:lstStyle/>
          <a:p>
            <a:r>
              <a:rPr lang="lt-LT" dirty="0"/>
              <a:t>4 kl. NMPP rezultatai</a:t>
            </a:r>
          </a:p>
        </p:txBody>
      </p:sp>
      <p:graphicFrame>
        <p:nvGraphicFramePr>
          <p:cNvPr id="4" name="Turinio vietos rezervavimo ženklas 3">
            <a:extLst>
              <a:ext uri="{FF2B5EF4-FFF2-40B4-BE49-F238E27FC236}">
                <a16:creationId xmlns:a16="http://schemas.microsoft.com/office/drawing/2014/main" id="{4E482FB1-BFC0-261D-A048-C6E7C40401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157775"/>
              </p:ext>
            </p:extLst>
          </p:nvPr>
        </p:nvGraphicFramePr>
        <p:xfrm>
          <a:off x="829087" y="1353268"/>
          <a:ext cx="10204351" cy="2297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urinio vietos rezervavimo ženklas 5">
            <a:extLst>
              <a:ext uri="{FF2B5EF4-FFF2-40B4-BE49-F238E27FC236}">
                <a16:creationId xmlns:a16="http://schemas.microsoft.com/office/drawing/2014/main" id="{0F00848F-19E0-5504-831F-2F14B9A753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2205816"/>
              </p:ext>
            </p:extLst>
          </p:nvPr>
        </p:nvGraphicFramePr>
        <p:xfrm>
          <a:off x="777241" y="3825551"/>
          <a:ext cx="9439779" cy="258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612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CC176A8-605A-203D-5AC8-4340DDCB6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93700"/>
            <a:ext cx="10659110" cy="1325563"/>
          </a:xfrm>
        </p:spPr>
        <p:txBody>
          <a:bodyPr>
            <a:normAutofit/>
          </a:bodyPr>
          <a:lstStyle/>
          <a:p>
            <a:r>
              <a:rPr lang="lt-LT" dirty="0"/>
              <a:t>NMPP dalyvavo</a:t>
            </a:r>
          </a:p>
        </p:txBody>
      </p:sp>
      <p:sp>
        <p:nvSpPr>
          <p:cNvPr id="5" name="Turinio vietos rezervavimo ženklas 4">
            <a:extLst>
              <a:ext uri="{FF2B5EF4-FFF2-40B4-BE49-F238E27FC236}">
                <a16:creationId xmlns:a16="http://schemas.microsoft.com/office/drawing/2014/main" id="{3D71B839-0EFF-379A-4CD1-A441F4553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8 klasių  - 78 mokiniai. </a:t>
            </a:r>
          </a:p>
          <a:p>
            <a:r>
              <a:rPr lang="lt-LT" dirty="0"/>
              <a:t>Matematikos NMPP  - 74 mokiniai (94,9</a:t>
            </a:r>
            <a:r>
              <a:rPr lang="en-US" dirty="0"/>
              <a:t>%)</a:t>
            </a:r>
            <a:r>
              <a:rPr lang="lt-LT" dirty="0"/>
              <a:t>.</a:t>
            </a:r>
          </a:p>
          <a:p>
            <a:r>
              <a:rPr lang="lt-LT" dirty="0"/>
              <a:t>Skaitymo NMPP –73 mokinių</a:t>
            </a:r>
            <a:r>
              <a:rPr lang="en-US" dirty="0"/>
              <a:t> (9</a:t>
            </a:r>
            <a:r>
              <a:rPr lang="lt-LT" dirty="0"/>
              <a:t>3,6</a:t>
            </a:r>
            <a:r>
              <a:rPr lang="en-US" dirty="0"/>
              <a:t>%)</a:t>
            </a:r>
            <a:r>
              <a:rPr lang="lt-LT" dirty="0"/>
              <a:t>.</a:t>
            </a:r>
          </a:p>
          <a:p>
            <a:endParaRPr lang="lt-LT" dirty="0"/>
          </a:p>
        </p:txBody>
      </p: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DC2D3C8D-9B3D-91CE-2192-D46B737171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4161104"/>
              </p:ext>
            </p:extLst>
          </p:nvPr>
        </p:nvGraphicFramePr>
        <p:xfrm>
          <a:off x="1534795" y="3200400"/>
          <a:ext cx="79044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4255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1883F89-53CD-015B-5FCC-0F2FBAFBB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lt-LT" sz="5400" b="1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dirty="0"/>
            </a:br>
            <a:br>
              <a:rPr lang="lt-LT" b="0" i="0" dirty="0">
                <a:solidFill>
                  <a:srgbClr val="212529"/>
                </a:solidFill>
                <a:effectLst/>
                <a:latin typeface="Raleway" pitchFamily="2" charset="-70"/>
              </a:rPr>
            </a:b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3518848-3913-FE89-03CB-78B83854B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942" y="393678"/>
            <a:ext cx="11504023" cy="1866809"/>
          </a:xfrm>
        </p:spPr>
        <p:txBody>
          <a:bodyPr>
            <a:normAutofit fontScale="40000" lnSpcReduction="20000"/>
          </a:bodyPr>
          <a:lstStyle/>
          <a:p>
            <a:r>
              <a:rPr lang="lt-LT" sz="6700" b="1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A</a:t>
            </a:r>
            <a:r>
              <a:rPr lang="lt-LT" sz="67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štuntokų </a:t>
            </a:r>
            <a:r>
              <a:rPr lang="lt-LT" sz="6700" b="1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klasių mokinių </a:t>
            </a:r>
            <a:r>
              <a:rPr lang="lt-LT" sz="67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pasiekimų rezultatų </a:t>
            </a:r>
          </a:p>
          <a:p>
            <a:pPr marL="0" indent="0" algn="ctr">
              <a:buNone/>
            </a:pPr>
            <a:r>
              <a:rPr lang="lt-LT" sz="67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procentinis vidurkis </a:t>
            </a:r>
            <a:r>
              <a:rPr lang="lt-LT" sz="6700" b="1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siekė</a:t>
            </a:r>
            <a:br>
              <a:rPr lang="lt-LT" sz="6700" b="1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600" dirty="0"/>
            </a:br>
            <a:endParaRPr lang="lt-LT" sz="3600" dirty="0"/>
          </a:p>
          <a:p>
            <a:br>
              <a:rPr lang="lt-LT" sz="3600" b="1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600" dirty="0"/>
            </a:br>
            <a:endParaRPr lang="lt-LT" sz="3600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7D84DE74-74D9-582F-0B14-A5E8EFD459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8347729"/>
              </p:ext>
            </p:extLst>
          </p:nvPr>
        </p:nvGraphicFramePr>
        <p:xfrm>
          <a:off x="1945236" y="1854314"/>
          <a:ext cx="80391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2377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10A4DDD-5CC5-A004-4625-1A95345C4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380" y="365126"/>
            <a:ext cx="10659110" cy="681249"/>
          </a:xfrm>
        </p:spPr>
        <p:txBody>
          <a:bodyPr>
            <a:normAutofit fontScale="90000"/>
          </a:bodyPr>
          <a:lstStyle/>
          <a:p>
            <a:r>
              <a:rPr lang="lt-LT" dirty="0"/>
              <a:t>8 kl. NMPP rezultatai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94D64DA8-7BC9-5C6B-30AC-89BEE84079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306121"/>
              </p:ext>
            </p:extLst>
          </p:nvPr>
        </p:nvGraphicFramePr>
        <p:xfrm>
          <a:off x="869380" y="1889644"/>
          <a:ext cx="10782300" cy="1539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40A09C1-8322-296E-BFEA-E1FFEE05709E}"/>
              </a:ext>
            </a:extLst>
          </p:cNvPr>
          <p:cNvSpPr txBox="1"/>
          <p:nvPr/>
        </p:nvSpPr>
        <p:spPr>
          <a:xfrm>
            <a:off x="557446" y="1704978"/>
            <a:ext cx="1410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/>
              <a:t>Matematikos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9B892A-ED93-9D13-5AFC-CCEA7625438A}"/>
              </a:ext>
            </a:extLst>
          </p:cNvPr>
          <p:cNvSpPr txBox="1"/>
          <p:nvPr/>
        </p:nvSpPr>
        <p:spPr>
          <a:xfrm>
            <a:off x="552450" y="3889897"/>
            <a:ext cx="1212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Skaitymo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89C1E4E3-D419-F057-2512-914B20FC20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923350"/>
              </p:ext>
            </p:extLst>
          </p:nvPr>
        </p:nvGraphicFramePr>
        <p:xfrm>
          <a:off x="1035698" y="4610520"/>
          <a:ext cx="10615982" cy="1786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9335494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Custom 30">
      <a:dk1>
        <a:sysClr val="windowText" lastClr="000000"/>
      </a:dk1>
      <a:lt1>
        <a:sysClr val="window" lastClr="FFFFFF"/>
      </a:lt1>
      <a:dk2>
        <a:srgbClr val="420023"/>
      </a:dk2>
      <a:lt2>
        <a:srgbClr val="FDFBF9"/>
      </a:lt2>
      <a:accent1>
        <a:srgbClr val="97446E"/>
      </a:accent1>
      <a:accent2>
        <a:srgbClr val="A40056"/>
      </a:accent2>
      <a:accent3>
        <a:srgbClr val="24BEEE"/>
      </a:accent3>
      <a:accent4>
        <a:srgbClr val="91274F"/>
      </a:accent4>
      <a:accent5>
        <a:srgbClr val="F39E29"/>
      </a:accent5>
      <a:accent6>
        <a:srgbClr val="E87450"/>
      </a:accent6>
      <a:hlink>
        <a:srgbClr val="F55D5D"/>
      </a:hlink>
      <a:folHlink>
        <a:srgbClr val="EA3A60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C3399933589EAF4895CCFAB9DBF4E580" ma:contentTypeVersion="10" ma:contentTypeDescription="Kurkite naują dokumentą." ma:contentTypeScope="" ma:versionID="b8c6f18a9a7fd987fe3effb429d1f9a4">
  <xsd:schema xmlns:xsd="http://www.w3.org/2001/XMLSchema" xmlns:xs="http://www.w3.org/2001/XMLSchema" xmlns:p="http://schemas.microsoft.com/office/2006/metadata/properties" xmlns:ns3="bc3d7bb1-54e3-44c6-af5f-f5e22517ab86" xmlns:ns4="b5d47794-d1cd-445f-8f40-a4845862b14d" targetNamespace="http://schemas.microsoft.com/office/2006/metadata/properties" ma:root="true" ma:fieldsID="67c141e188f7ea0689750e6719cb3fe3" ns3:_="" ns4:_="">
    <xsd:import namespace="bc3d7bb1-54e3-44c6-af5f-f5e22517ab86"/>
    <xsd:import namespace="b5d47794-d1cd-445f-8f40-a4845862b1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Details" minOccurs="0"/>
                <xsd:element ref="ns4:SharingHintHash" minOccurs="0"/>
                <xsd:element ref="ns4:SharedWithUser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3d7bb1-54e3-44c6-af5f-f5e22517ab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47794-d1cd-445f-8f40-a4845862b14d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Bendrinta su išsamia informacija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Bendrinimo užuominos maiša" ma:hidden="true" ma:internalName="SharingHintHash" ma:readOnly="true">
      <xsd:simpleType>
        <xsd:restriction base="dms:Text"/>
      </xsd:simpleType>
    </xsd:element>
    <xsd:element name="SharedWithUsers" ma:index="12" nillable="true" ma:displayName="Bendrinama s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551F79-DE52-4C3D-BCFC-A652EB20209A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bc3d7bb1-54e3-44c6-af5f-f5e22517ab86"/>
    <ds:schemaRef ds:uri="http://purl.org/dc/dcmitype/"/>
    <ds:schemaRef ds:uri="b5d47794-d1cd-445f-8f40-a4845862b14d"/>
  </ds:schemaRefs>
</ds:datastoreItem>
</file>

<file path=customXml/itemProps2.xml><?xml version="1.0" encoding="utf-8"?>
<ds:datastoreItem xmlns:ds="http://schemas.openxmlformats.org/officeDocument/2006/customXml" ds:itemID="{40F2A7ED-B87D-4EC1-AFA7-0B3BED13E4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CCCB7E-C967-456E-A65F-435B87FAFE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3d7bb1-54e3-44c6-af5f-f5e22517ab86"/>
    <ds:schemaRef ds:uri="b5d47794-d1cd-445f-8f40-a4845862b1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2030</TotalTime>
  <Words>134</Words>
  <Application>Microsoft Office PowerPoint</Application>
  <PresentationFormat>Plačiaekranė</PresentationFormat>
  <Paragraphs>42</Paragraphs>
  <Slides>7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Nova</vt:lpstr>
      <vt:lpstr>Raleway</vt:lpstr>
      <vt:lpstr>Times New Roman</vt:lpstr>
      <vt:lpstr>ConfettiVTI</vt:lpstr>
      <vt:lpstr>Nacionalinių mokinių pasiekimų patikrinimų rezultatai  2024m.</vt:lpstr>
      <vt:lpstr>NMPP dalyvavo</vt:lpstr>
      <vt:lpstr>   </vt:lpstr>
      <vt:lpstr>4 kl. NMPP rezultatai</vt:lpstr>
      <vt:lpstr>NMPP dalyvavo</vt:lpstr>
      <vt:lpstr>   </vt:lpstr>
      <vt:lpstr>8 kl. NMPP rezultatai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2022-2023 mokslo metų Nacionalinių  mokinių pasiekimų patikrinimų rezultatai</dc:title>
  <dc:creator>Audronė Pivorienė</dc:creator>
  <cp:lastModifiedBy>Audronė Pivorienė</cp:lastModifiedBy>
  <cp:revision>22</cp:revision>
  <dcterms:created xsi:type="dcterms:W3CDTF">2023-05-02T11:01:37Z</dcterms:created>
  <dcterms:modified xsi:type="dcterms:W3CDTF">2024-10-07T08:01:43Z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0x010100C3399933589EAF4895CCFAB9DBF4E580</vt:lpwstr>
  </property>
</Properties>
</file>