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75" r:id="rId6"/>
    <p:sldId id="274" r:id="rId7"/>
    <p:sldId id="276" r:id="rId8"/>
    <p:sldId id="277" r:id="rId9"/>
    <p:sldId id="278" r:id="rId10"/>
    <p:sldId id="282" r:id="rId11"/>
    <p:sldId id="279" r:id="rId12"/>
    <p:sldId id="281" r:id="rId13"/>
    <p:sldId id="294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E7C"/>
    <a:srgbClr val="EA36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Šviesus stili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Vidutinis stili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Šviesus stili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8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500" b="1" i="0" baseline="0"/>
              <a:t>2022-2023m.m.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58E-2"/>
          <c:y val="0.18763706620005829"/>
          <c:w val="0.81388888888888888"/>
          <c:h val="0.5747947652376785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7813006372771597"/>
          <c:y val="0.43480132691746864"/>
          <c:w val="0.21122512187140768"/>
          <c:h val="0.51427274715660543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/>
              <a:t>2023-2024</a:t>
            </a:r>
            <a:r>
              <a:rPr lang="lt-LT" b="1" i="0" baseline="0"/>
              <a:t> m.m.</a:t>
            </a:r>
            <a:endParaRPr lang="en-US" b="1" i="0" baseline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23213291046952464"/>
          <c:w val="0.81388888888888888"/>
          <c:h val="0.56287109944590263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6"/>
            <c:spPr>
              <a:solidFill>
                <a:srgbClr val="FFFF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188-4030-89AE-9616B22FF82D}"/>
              </c:ext>
            </c:extLst>
          </c:dPt>
          <c:dPt>
            <c:idx val="1"/>
            <c:bubble3D val="0"/>
            <c:explosion val="5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188-4030-89AE-9616B22FF82D}"/>
              </c:ext>
            </c:extLst>
          </c:dPt>
          <c:dPt>
            <c:idx val="2"/>
            <c:bubble3D val="0"/>
            <c:explosion val="10"/>
            <c:spPr>
              <a:solidFill>
                <a:schemeClr val="bg1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188-4030-89AE-9616B22FF82D}"/>
              </c:ext>
            </c:extLst>
          </c:dPt>
          <c:dPt>
            <c:idx val="3"/>
            <c:bubble3D val="0"/>
            <c:explosion val="2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188-4030-89AE-9616B22FF8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Ipusmetis!$B$23:$B$26</c:f>
              <c:strCache>
                <c:ptCount val="4"/>
                <c:pt idx="0">
                  <c:v>Puikiai</c:v>
                </c:pt>
                <c:pt idx="1">
                  <c:v>Gerai </c:v>
                </c:pt>
                <c:pt idx="2">
                  <c:v>Patenkinamai</c:v>
                </c:pt>
                <c:pt idx="3">
                  <c:v>Nepat. </c:v>
                </c:pt>
              </c:strCache>
            </c:strRef>
          </c:cat>
          <c:val>
            <c:numRef>
              <c:f>Ipusmetis!$C$23:$C$26</c:f>
              <c:numCache>
                <c:formatCode>General</c:formatCode>
                <c:ptCount val="4"/>
                <c:pt idx="0">
                  <c:v>71</c:v>
                </c:pt>
                <c:pt idx="1">
                  <c:v>199</c:v>
                </c:pt>
                <c:pt idx="2">
                  <c:v>337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88-4030-89AE-9616B22FF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400359046308457"/>
          <c:y val="0.86766555259292177"/>
          <c:w val="0.38433965848017176"/>
          <c:h val="4.41498012566504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2157889594111227E-2"/>
          <c:y val="2.2885498687664041E-2"/>
          <c:w val="0.82656353702079133"/>
          <c:h val="0.857507217847769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'tenka 1 mok. '!$B$11</c:f>
              <c:strCache>
                <c:ptCount val="1"/>
                <c:pt idx="0">
                  <c:v>praleista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6"/>
              <c:spPr/>
              <c:txPr>
                <a:bodyPr rot="0" vert="horz" lIns="38100" tIns="19050" rIns="38100" bIns="19050">
                  <a:spAutoFit/>
                </a:bodyPr>
                <a:lstStyle/>
                <a:p>
                  <a:pPr>
                    <a:defRPr b="1" i="0" baseline="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F3D8-4FD5-8EE0-1A561F7CB3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lIns="38100" tIns="19050" rIns="38100" bIns="19050">
                <a:spAutoFit/>
              </a:bodyPr>
              <a:lstStyle/>
              <a:p>
                <a:pPr>
                  <a:defRPr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'tenka 1 mok. '!$C$10:$J$10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 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'tenka 1 mok. '!$C$11:$J$11</c:f>
              <c:numCache>
                <c:formatCode>General</c:formatCode>
                <c:ptCount val="8"/>
                <c:pt idx="0">
                  <c:v>42</c:v>
                </c:pt>
                <c:pt idx="1">
                  <c:v>34.9</c:v>
                </c:pt>
                <c:pt idx="2">
                  <c:v>29.6</c:v>
                </c:pt>
                <c:pt idx="3">
                  <c:v>41.37</c:v>
                </c:pt>
                <c:pt idx="4">
                  <c:v>36.020000000000003</c:v>
                </c:pt>
                <c:pt idx="5">
                  <c:v>41.96</c:v>
                </c:pt>
                <c:pt idx="6">
                  <c:v>38.72</c:v>
                </c:pt>
                <c:pt idx="7">
                  <c:v>38.54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D8-4FD5-8EE0-1A561F7CB364}"/>
            </c:ext>
          </c:extLst>
        </c:ser>
        <c:ser>
          <c:idx val="1"/>
          <c:order val="1"/>
          <c:tx>
            <c:strRef>
              <c:f>'tenka 1 mok. '!$B$12</c:f>
              <c:strCache>
                <c:ptCount val="1"/>
                <c:pt idx="0">
                  <c:v>dėl ligos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3.4234234234234232E-2"/>
                  <c:y val="-1.3793103448275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8-4FD5-8EE0-1A561F7CB364}"/>
                </c:ext>
              </c:extLst>
            </c:dLbl>
            <c:dLbl>
              <c:idx val="1"/>
              <c:layout>
                <c:manualLayout>
                  <c:x val="2.5225225225225259E-2"/>
                  <c:y val="-8.429021401171857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8-4FD5-8EE0-1A561F7CB364}"/>
                </c:ext>
              </c:extLst>
            </c:dLbl>
            <c:dLbl>
              <c:idx val="2"/>
              <c:layout>
                <c:manualLayout>
                  <c:x val="1.4414414414414415E-2"/>
                  <c:y val="-8.429021401171857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8-4FD5-8EE0-1A561F7CB364}"/>
                </c:ext>
              </c:extLst>
            </c:dLbl>
            <c:dLbl>
              <c:idx val="3"/>
              <c:layout>
                <c:manualLayout>
                  <c:x val="2.1621621621621623E-2"/>
                  <c:y val="-2.298850574712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8-4FD5-8EE0-1A561F7CB364}"/>
                </c:ext>
              </c:extLst>
            </c:dLbl>
            <c:dLbl>
              <c:idx val="4"/>
              <c:layout>
                <c:manualLayout>
                  <c:x val="1.4414414414414349E-2"/>
                  <c:y val="4.59770114942520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D8-4FD5-8EE0-1A561F7CB364}"/>
                </c:ext>
              </c:extLst>
            </c:dLbl>
            <c:dLbl>
              <c:idx val="5"/>
              <c:layout>
                <c:manualLayout>
                  <c:x val="2.71243889503889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D8-4FD5-8EE0-1A561F7CB364}"/>
                </c:ext>
              </c:extLst>
            </c:dLbl>
            <c:dLbl>
              <c:idx val="6"/>
              <c:layout>
                <c:manualLayout>
                  <c:x val="1.4414414414414415E-2"/>
                  <c:y val="-1.8390804597701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D8-4FD5-8EE0-1A561F7CB364}"/>
                </c:ext>
              </c:extLst>
            </c:dLbl>
            <c:dLbl>
              <c:idx val="7"/>
              <c:layout>
                <c:manualLayout>
                  <c:x val="2.1621621621621623E-2"/>
                  <c:y val="-1.3793103448275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D8-4FD5-8EE0-1A561F7CB364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'tenka 1 mok. '!$C$10:$J$10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 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'tenka 1 mok. '!$C$12:$J$12</c:f>
              <c:numCache>
                <c:formatCode>General</c:formatCode>
                <c:ptCount val="8"/>
                <c:pt idx="0">
                  <c:v>33.299999999999997</c:v>
                </c:pt>
                <c:pt idx="1">
                  <c:v>30.9</c:v>
                </c:pt>
                <c:pt idx="2">
                  <c:v>27.4</c:v>
                </c:pt>
                <c:pt idx="3">
                  <c:v>32</c:v>
                </c:pt>
                <c:pt idx="4">
                  <c:v>31.9</c:v>
                </c:pt>
                <c:pt idx="5">
                  <c:v>37.700000000000003</c:v>
                </c:pt>
                <c:pt idx="6">
                  <c:v>35.4</c:v>
                </c:pt>
                <c:pt idx="7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3D8-4FD5-8EE0-1A561F7CB364}"/>
            </c:ext>
          </c:extLst>
        </c:ser>
        <c:ser>
          <c:idx val="2"/>
          <c:order val="2"/>
          <c:tx>
            <c:strRef>
              <c:f>'tenka 1 mok. '!$B$13</c:f>
              <c:strCache>
                <c:ptCount val="1"/>
                <c:pt idx="0">
                  <c:v>nepateisinta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dLbl>
              <c:idx val="3"/>
              <c:layout>
                <c:manualLayout>
                  <c:x val="1.35621944751944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 i="0" baseline="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F3D8-4FD5-8EE0-1A561F7CB364}"/>
                </c:ext>
              </c:extLst>
            </c:dLbl>
            <c:dLbl>
              <c:idx val="4"/>
              <c:layout>
                <c:manualLayout>
                  <c:x val="8.4763715469964793E-3"/>
                  <c:y val="-4.1666666666668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8-4FD5-8EE0-1A561F7CB364}"/>
                </c:ext>
              </c:extLst>
            </c:dLbl>
            <c:dLbl>
              <c:idx val="5"/>
              <c:layout>
                <c:manualLayout>
                  <c:x val="1.1866920165795158E-2"/>
                  <c:y val="-4.1666666666666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8-4FD5-8EE0-1A561F7CB364}"/>
                </c:ext>
              </c:extLst>
            </c:dLbl>
            <c:dLbl>
              <c:idx val="6"/>
              <c:layout>
                <c:manualLayout>
                  <c:x val="1.5257468784593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8-4FD5-8EE0-1A561F7CB364}"/>
                </c:ext>
              </c:extLst>
            </c:dLbl>
            <c:dLbl>
              <c:idx val="7"/>
              <c:layout>
                <c:manualLayout>
                  <c:x val="1.5257468784593775E-2"/>
                  <c:y val="-7.6388006448119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D8-4FD5-8EE0-1A561F7CB36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'tenka 1 mok. '!$C$10:$J$10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 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'tenka 1 mok. '!$C$13:$J$13</c:f>
              <c:numCache>
                <c:formatCode>General</c:formatCode>
                <c:ptCount val="8"/>
                <c:pt idx="0">
                  <c:v>1.3</c:v>
                </c:pt>
                <c:pt idx="1">
                  <c:v>0.2</c:v>
                </c:pt>
                <c:pt idx="3">
                  <c:v>3.7</c:v>
                </c:pt>
                <c:pt idx="4">
                  <c:v>0.3</c:v>
                </c:pt>
                <c:pt idx="5">
                  <c:v>0.7</c:v>
                </c:pt>
                <c:pt idx="6">
                  <c:v>0.8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3D8-4FD5-8EE0-1A561F7CB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506287"/>
        <c:axId val="1"/>
        <c:axId val="0"/>
      </c:bar3DChart>
      <c:catAx>
        <c:axId val="313506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506287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6894601688302475"/>
          <c:y val="0.14019149475474446"/>
          <c:w val="0.1256796481520891"/>
          <c:h val="0.464189499677026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'praleistų pamokų palyg.'!$B$38</c:f>
              <c:strCache>
                <c:ptCount val="1"/>
                <c:pt idx="0">
                  <c:v> 2016-2017m.m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palyg.'!$C$37:$J$37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palyg.'!$C$38:$J$38</c:f>
              <c:numCache>
                <c:formatCode>General</c:formatCode>
                <c:ptCount val="8"/>
                <c:pt idx="7">
                  <c:v>22.01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2-41B5-9D77-6A5A9CEDCEA6}"/>
            </c:ext>
          </c:extLst>
        </c:ser>
        <c:ser>
          <c:idx val="1"/>
          <c:order val="1"/>
          <c:tx>
            <c:strRef>
              <c:f>'praleistų pamokų palyg.'!$B$39</c:f>
              <c:strCache>
                <c:ptCount val="1"/>
                <c:pt idx="0">
                  <c:v> 2017-2018m.m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palyg.'!$C$37:$J$37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palyg.'!$C$39:$J$39</c:f>
              <c:numCache>
                <c:formatCode>General</c:formatCode>
                <c:ptCount val="8"/>
                <c:pt idx="6">
                  <c:v>18.27</c:v>
                </c:pt>
                <c:pt idx="7">
                  <c:v>27.62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2-41B5-9D77-6A5A9CEDCEA6}"/>
            </c:ext>
          </c:extLst>
        </c:ser>
        <c:ser>
          <c:idx val="2"/>
          <c:order val="2"/>
          <c:tx>
            <c:strRef>
              <c:f>'praleistų pamokų palyg.'!$B$40</c:f>
              <c:strCache>
                <c:ptCount val="1"/>
                <c:pt idx="0">
                  <c:v> 2018-2019m.m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palyg.'!$C$37:$J$37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palyg.'!$C$40:$J$40</c:f>
              <c:numCache>
                <c:formatCode>General</c:formatCode>
                <c:ptCount val="8"/>
                <c:pt idx="5">
                  <c:v>14.9</c:v>
                </c:pt>
                <c:pt idx="6">
                  <c:v>13.25</c:v>
                </c:pt>
                <c:pt idx="7">
                  <c:v>18.36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2-41B5-9D77-6A5A9CEDCEA6}"/>
            </c:ext>
          </c:extLst>
        </c:ser>
        <c:ser>
          <c:idx val="3"/>
          <c:order val="3"/>
          <c:tx>
            <c:strRef>
              <c:f>'praleistų pamokų palyg.'!$B$41</c:f>
              <c:strCache>
                <c:ptCount val="1"/>
                <c:pt idx="0">
                  <c:v> 2019-2020m.m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palyg.'!$C$37:$J$37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palyg.'!$C$41:$J$41</c:f>
              <c:numCache>
                <c:formatCode>General</c:formatCode>
                <c:ptCount val="8"/>
                <c:pt idx="4">
                  <c:v>18.09</c:v>
                </c:pt>
                <c:pt idx="5">
                  <c:v>21.73</c:v>
                </c:pt>
                <c:pt idx="6">
                  <c:v>15.66</c:v>
                </c:pt>
                <c:pt idx="7">
                  <c:v>20.61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E2-41B5-9D77-6A5A9CEDCEA6}"/>
            </c:ext>
          </c:extLst>
        </c:ser>
        <c:ser>
          <c:idx val="4"/>
          <c:order val="4"/>
          <c:tx>
            <c:strRef>
              <c:f>'praleistų pamokų palyg.'!$B$42</c:f>
              <c:strCache>
                <c:ptCount val="1"/>
                <c:pt idx="0">
                  <c:v> 2020-2021m.m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palyg.'!$C$37:$J$37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palyg.'!$C$42:$J$42</c:f>
              <c:numCache>
                <c:formatCode>General</c:formatCode>
                <c:ptCount val="8"/>
                <c:pt idx="3">
                  <c:v>16.97</c:v>
                </c:pt>
                <c:pt idx="4">
                  <c:v>17.25</c:v>
                </c:pt>
                <c:pt idx="5">
                  <c:v>19.190000000000001</c:v>
                </c:pt>
                <c:pt idx="6">
                  <c:v>17.77</c:v>
                </c:pt>
                <c:pt idx="7">
                  <c:v>15.08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E2-41B5-9D77-6A5A9CEDCEA6}"/>
            </c:ext>
          </c:extLst>
        </c:ser>
        <c:ser>
          <c:idx val="5"/>
          <c:order val="5"/>
          <c:tx>
            <c:strRef>
              <c:f>'praleistų pamokų palyg.'!$B$43</c:f>
              <c:strCache>
                <c:ptCount val="1"/>
                <c:pt idx="0">
                  <c:v> 2021-2022m.m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palyg.'!$C$37:$J$37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palyg.'!$C$43:$J$43</c:f>
              <c:numCache>
                <c:formatCode>General</c:formatCode>
                <c:ptCount val="8"/>
                <c:pt idx="2">
                  <c:v>60.14</c:v>
                </c:pt>
                <c:pt idx="3">
                  <c:v>43.87</c:v>
                </c:pt>
                <c:pt idx="4">
                  <c:v>38.880000000000003</c:v>
                </c:pt>
                <c:pt idx="5">
                  <c:v>35.229999999999997</c:v>
                </c:pt>
                <c:pt idx="6">
                  <c:v>24.76</c:v>
                </c:pt>
                <c:pt idx="7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E2-41B5-9D77-6A5A9CEDCEA6}"/>
            </c:ext>
          </c:extLst>
        </c:ser>
        <c:ser>
          <c:idx val="6"/>
          <c:order val="6"/>
          <c:tx>
            <c:strRef>
              <c:f>'praleistų pamokų palyg.'!$B$44</c:f>
              <c:strCache>
                <c:ptCount val="1"/>
                <c:pt idx="0">
                  <c:v> 2022-2023m.m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palyg.'!$C$37:$J$37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palyg.'!$C$44:$J$44</c:f>
              <c:numCache>
                <c:formatCode>General</c:formatCode>
                <c:ptCount val="8"/>
                <c:pt idx="1">
                  <c:v>47.54</c:v>
                </c:pt>
                <c:pt idx="2">
                  <c:v>35.39</c:v>
                </c:pt>
                <c:pt idx="3">
                  <c:v>35.46</c:v>
                </c:pt>
                <c:pt idx="4">
                  <c:v>29.31</c:v>
                </c:pt>
                <c:pt idx="5">
                  <c:v>34.83</c:v>
                </c:pt>
                <c:pt idx="6">
                  <c:v>32.4</c:v>
                </c:pt>
                <c:pt idx="7">
                  <c:v>47.54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E2-41B5-9D77-6A5A9CEDCEA6}"/>
            </c:ext>
          </c:extLst>
        </c:ser>
        <c:ser>
          <c:idx val="7"/>
          <c:order val="7"/>
          <c:tx>
            <c:strRef>
              <c:f>'praleistų pamokų palyg.'!$B$45</c:f>
              <c:strCache>
                <c:ptCount val="1"/>
                <c:pt idx="0">
                  <c:v> 2023-2024m.m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5432098765432098E-2"/>
                  <c:y val="-5.6120653217889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540123456790126E-2"/>
                      <c:h val="3.40793771402903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DE2-41B5-9D77-6A5A9CEDCEA6}"/>
                </c:ext>
              </c:extLst>
            </c:dLbl>
            <c:dLbl>
              <c:idx val="2"/>
              <c:layout>
                <c:manualLayout>
                  <c:x val="1.5432098765432042E-2"/>
                  <c:y val="-8.41809798268351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E2-41B5-9D77-6A5A9CEDCEA6}"/>
                </c:ext>
              </c:extLst>
            </c:dLbl>
            <c:dLbl>
              <c:idx val="3"/>
              <c:layout>
                <c:manualLayout>
                  <c:x val="2.7777777777777721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E2-41B5-9D77-6A5A9CEDCE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'praleistų pamokų palyg.'!$C$37:$J$37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palyg.'!$C$45:$J$45</c:f>
              <c:numCache>
                <c:formatCode>General</c:formatCode>
                <c:ptCount val="8"/>
                <c:pt idx="0">
                  <c:v>42</c:v>
                </c:pt>
                <c:pt idx="1">
                  <c:v>34.9</c:v>
                </c:pt>
                <c:pt idx="2">
                  <c:v>29.6</c:v>
                </c:pt>
                <c:pt idx="3">
                  <c:v>41.37</c:v>
                </c:pt>
                <c:pt idx="4">
                  <c:v>36.020000000000003</c:v>
                </c:pt>
                <c:pt idx="5">
                  <c:v>41.96</c:v>
                </c:pt>
                <c:pt idx="6">
                  <c:v>38.72</c:v>
                </c:pt>
                <c:pt idx="7">
                  <c:v>38.54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DE2-41B5-9D77-6A5A9CEDCE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3283823"/>
        <c:axId val="456591599"/>
        <c:axId val="0"/>
      </c:bar3DChart>
      <c:catAx>
        <c:axId val="463283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56591599"/>
        <c:crosses val="autoZero"/>
        <c:auto val="1"/>
        <c:lblAlgn val="ctr"/>
        <c:lblOffset val="100"/>
        <c:noMultiLvlLbl val="0"/>
      </c:catAx>
      <c:valAx>
        <c:axId val="45659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3283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'praleistų pamokų palyg.'!$B$48</c:f>
              <c:strCache>
                <c:ptCount val="1"/>
                <c:pt idx="0">
                  <c:v> 2016-2017m.m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palyg.'!$C$47:$J$47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palyg.'!$C$48:$J$48</c:f>
              <c:numCache>
                <c:formatCode>General</c:formatCode>
                <c:ptCount val="8"/>
                <c:pt idx="7">
                  <c:v>22.01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A-47A6-87E3-E9E81C9C3F27}"/>
            </c:ext>
          </c:extLst>
        </c:ser>
        <c:ser>
          <c:idx val="1"/>
          <c:order val="1"/>
          <c:tx>
            <c:strRef>
              <c:f>'praleistų pamokų palyg.'!$B$49</c:f>
              <c:strCache>
                <c:ptCount val="1"/>
                <c:pt idx="0">
                  <c:v> 2017-2018m.m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palyg.'!$C$47:$J$47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palyg.'!$C$49:$J$49</c:f>
              <c:numCache>
                <c:formatCode>General</c:formatCode>
                <c:ptCount val="8"/>
                <c:pt idx="6">
                  <c:v>17.21</c:v>
                </c:pt>
                <c:pt idx="7">
                  <c:v>24.16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A-47A6-87E3-E9E81C9C3F27}"/>
            </c:ext>
          </c:extLst>
        </c:ser>
        <c:ser>
          <c:idx val="2"/>
          <c:order val="2"/>
          <c:tx>
            <c:strRef>
              <c:f>'praleistų pamokų palyg.'!$B$50</c:f>
              <c:strCache>
                <c:ptCount val="1"/>
                <c:pt idx="0">
                  <c:v> 2018-2019m.m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palyg.'!$C$47:$J$47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palyg.'!$C$50:$J$50</c:f>
              <c:numCache>
                <c:formatCode>General</c:formatCode>
                <c:ptCount val="8"/>
                <c:pt idx="5">
                  <c:v>12.11</c:v>
                </c:pt>
                <c:pt idx="6">
                  <c:v>11.47</c:v>
                </c:pt>
                <c:pt idx="7">
                  <c:v>10.99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4A-47A6-87E3-E9E81C9C3F27}"/>
            </c:ext>
          </c:extLst>
        </c:ser>
        <c:ser>
          <c:idx val="3"/>
          <c:order val="3"/>
          <c:tx>
            <c:strRef>
              <c:f>'praleistų pamokų palyg.'!$B$51</c:f>
              <c:strCache>
                <c:ptCount val="1"/>
                <c:pt idx="0">
                  <c:v> 2019-2020m.m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palyg.'!$C$47:$J$47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palyg.'!$C$51:$J$51</c:f>
              <c:numCache>
                <c:formatCode>General</c:formatCode>
                <c:ptCount val="8"/>
                <c:pt idx="4">
                  <c:v>15.87</c:v>
                </c:pt>
                <c:pt idx="5">
                  <c:v>17.73</c:v>
                </c:pt>
                <c:pt idx="6">
                  <c:v>12.74</c:v>
                </c:pt>
                <c:pt idx="7">
                  <c:v>18.07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4A-47A6-87E3-E9E81C9C3F27}"/>
            </c:ext>
          </c:extLst>
        </c:ser>
        <c:ser>
          <c:idx val="4"/>
          <c:order val="4"/>
          <c:tx>
            <c:strRef>
              <c:f>'praleistų pamokų palyg.'!$B$52</c:f>
              <c:strCache>
                <c:ptCount val="1"/>
                <c:pt idx="0">
                  <c:v> 2020-2021m.m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palyg.'!$C$47:$J$47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palyg.'!$C$52:$J$52</c:f>
              <c:numCache>
                <c:formatCode>General</c:formatCode>
                <c:ptCount val="8"/>
                <c:pt idx="3">
                  <c:v>13.76</c:v>
                </c:pt>
                <c:pt idx="4">
                  <c:v>12.17</c:v>
                </c:pt>
                <c:pt idx="5">
                  <c:v>13.63</c:v>
                </c:pt>
                <c:pt idx="6">
                  <c:v>11.51</c:v>
                </c:pt>
                <c:pt idx="7">
                  <c:v>9.92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4A-47A6-87E3-E9E81C9C3F27}"/>
            </c:ext>
          </c:extLst>
        </c:ser>
        <c:ser>
          <c:idx val="5"/>
          <c:order val="5"/>
          <c:tx>
            <c:strRef>
              <c:f>'praleistų pamokų palyg.'!$B$53</c:f>
              <c:strCache>
                <c:ptCount val="1"/>
                <c:pt idx="0">
                  <c:v> 2021-2022m.m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palyg.'!$C$47:$J$47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palyg.'!$C$53:$J$53</c:f>
              <c:numCache>
                <c:formatCode>General</c:formatCode>
                <c:ptCount val="8"/>
                <c:pt idx="2">
                  <c:v>13.32</c:v>
                </c:pt>
                <c:pt idx="3">
                  <c:v>35.58</c:v>
                </c:pt>
                <c:pt idx="4">
                  <c:v>35.869999999999997</c:v>
                </c:pt>
                <c:pt idx="5">
                  <c:v>28.96</c:v>
                </c:pt>
                <c:pt idx="6">
                  <c:v>21.99</c:v>
                </c:pt>
                <c:pt idx="7">
                  <c:v>37.93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4A-47A6-87E3-E9E81C9C3F27}"/>
            </c:ext>
          </c:extLst>
        </c:ser>
        <c:ser>
          <c:idx val="6"/>
          <c:order val="6"/>
          <c:tx>
            <c:strRef>
              <c:f>'praleistų pamokų palyg.'!$B$54</c:f>
              <c:strCache>
                <c:ptCount val="1"/>
                <c:pt idx="0">
                  <c:v> 2022-2023m.m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palyg.'!$C$47:$J$47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palyg.'!$C$54:$J$54</c:f>
              <c:numCache>
                <c:formatCode>General</c:formatCode>
                <c:ptCount val="8"/>
                <c:pt idx="1">
                  <c:v>45.14</c:v>
                </c:pt>
                <c:pt idx="2">
                  <c:v>32.53</c:v>
                </c:pt>
                <c:pt idx="3">
                  <c:v>33.840000000000003</c:v>
                </c:pt>
                <c:pt idx="4">
                  <c:v>24.17</c:v>
                </c:pt>
                <c:pt idx="5">
                  <c:v>30.4</c:v>
                </c:pt>
                <c:pt idx="6">
                  <c:v>26.8</c:v>
                </c:pt>
                <c:pt idx="7">
                  <c:v>39.700000000000003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4A-47A6-87E3-E9E81C9C3F27}"/>
            </c:ext>
          </c:extLst>
        </c:ser>
        <c:ser>
          <c:idx val="7"/>
          <c:order val="7"/>
          <c:tx>
            <c:strRef>
              <c:f>'praleistų pamokų palyg.'!$B$55</c:f>
              <c:strCache>
                <c:ptCount val="1"/>
                <c:pt idx="0">
                  <c:v> 2023-2024m.m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3.3950617283950615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4A-47A6-87E3-E9E81C9C3F27}"/>
                </c:ext>
              </c:extLst>
            </c:dLbl>
            <c:dLbl>
              <c:idx val="2"/>
              <c:layout>
                <c:manualLayout>
                  <c:x val="1.5432098765432098E-2"/>
                  <c:y val="-2.8060326608945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4A-47A6-87E3-E9E81C9C3F27}"/>
                </c:ext>
              </c:extLst>
            </c:dLbl>
            <c:dLbl>
              <c:idx val="3"/>
              <c:layout>
                <c:manualLayout>
                  <c:x val="1.6975308641975308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4A-47A6-87E3-E9E81C9C3F27}"/>
                </c:ext>
              </c:extLst>
            </c:dLbl>
            <c:dLbl>
              <c:idx val="7"/>
              <c:layout>
                <c:manualLayout>
                  <c:x val="2.3148148148148147E-2"/>
                  <c:y val="-5.612065321789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4A-47A6-87E3-E9E81C9C3F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'praleistų pamokų palyg.'!$C$47:$J$47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palyg.'!$C$55:$J$55</c:f>
              <c:numCache>
                <c:formatCode>General</c:formatCode>
                <c:ptCount val="8"/>
                <c:pt idx="0">
                  <c:v>33.299999999999997</c:v>
                </c:pt>
                <c:pt idx="1">
                  <c:v>30.9</c:v>
                </c:pt>
                <c:pt idx="2">
                  <c:v>27.4</c:v>
                </c:pt>
                <c:pt idx="3">
                  <c:v>32</c:v>
                </c:pt>
                <c:pt idx="4">
                  <c:v>31.9</c:v>
                </c:pt>
                <c:pt idx="5">
                  <c:v>37.700000000000003</c:v>
                </c:pt>
                <c:pt idx="6">
                  <c:v>35.4</c:v>
                </c:pt>
                <c:pt idx="7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E4A-47A6-87E3-E9E81C9C3F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3917183"/>
        <c:axId val="456593087"/>
        <c:axId val="0"/>
      </c:bar3DChart>
      <c:catAx>
        <c:axId val="323917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56593087"/>
        <c:crosses val="autoZero"/>
        <c:auto val="1"/>
        <c:lblAlgn val="ctr"/>
        <c:lblOffset val="100"/>
        <c:noMultiLvlLbl val="0"/>
      </c:catAx>
      <c:valAx>
        <c:axId val="456593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23917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Nepateisintos pamokos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24258773208904E-2"/>
          <c:y val="0.10931618309738723"/>
          <c:w val="0.94140043258481576"/>
          <c:h val="0.69996197494323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'praleistų pamokų palyg.'!$B$60</c:f>
              <c:strCache>
                <c:ptCount val="1"/>
                <c:pt idx="0">
                  <c:v> 2016-2017m.m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palyg.'!$C$59:$J$59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palyg.'!$C$60:$J$60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513D-43EC-B444-5770096DE21A}"/>
            </c:ext>
          </c:extLst>
        </c:ser>
        <c:ser>
          <c:idx val="1"/>
          <c:order val="1"/>
          <c:tx>
            <c:strRef>
              <c:f>'praleistų pamokų palyg.'!$B$61</c:f>
              <c:strCache>
                <c:ptCount val="1"/>
                <c:pt idx="0">
                  <c:v> 2017-2018m.m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palyg.'!$C$59:$J$59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palyg.'!$C$61:$J$61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513D-43EC-B444-5770096DE21A}"/>
            </c:ext>
          </c:extLst>
        </c:ser>
        <c:ser>
          <c:idx val="2"/>
          <c:order val="2"/>
          <c:tx>
            <c:strRef>
              <c:f>'praleistų pamokų palyg.'!$B$62</c:f>
              <c:strCache>
                <c:ptCount val="1"/>
                <c:pt idx="0">
                  <c:v> 2018-2019m.m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palyg.'!$C$59:$J$59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palyg.'!$C$62:$J$62</c:f>
              <c:numCache>
                <c:formatCode>General</c:formatCode>
                <c:ptCount val="8"/>
                <c:pt idx="6">
                  <c:v>0.06</c:v>
                </c:pt>
                <c:pt idx="7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3D-43EC-B444-5770096DE21A}"/>
            </c:ext>
          </c:extLst>
        </c:ser>
        <c:ser>
          <c:idx val="3"/>
          <c:order val="3"/>
          <c:tx>
            <c:strRef>
              <c:f>'praleistų pamokų palyg.'!$B$63</c:f>
              <c:strCache>
                <c:ptCount val="1"/>
                <c:pt idx="0">
                  <c:v> 2019-2020m.m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palyg.'!$C$59:$J$59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palyg.'!$C$63:$J$63</c:f>
              <c:numCache>
                <c:formatCode>General</c:formatCode>
                <c:ptCount val="8"/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3D-43EC-B444-5770096DE21A}"/>
            </c:ext>
          </c:extLst>
        </c:ser>
        <c:ser>
          <c:idx val="4"/>
          <c:order val="4"/>
          <c:tx>
            <c:strRef>
              <c:f>'praleistų pamokų palyg.'!$B$64</c:f>
              <c:strCache>
                <c:ptCount val="1"/>
                <c:pt idx="0">
                  <c:v> 2020-2021m.m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palyg.'!$C$59:$J$59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palyg.'!$C$64:$J$64</c:f>
              <c:numCache>
                <c:formatCode>General</c:formatCode>
                <c:ptCount val="8"/>
                <c:pt idx="6">
                  <c:v>0.15</c:v>
                </c:pt>
                <c:pt idx="7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3D-43EC-B444-5770096DE21A}"/>
            </c:ext>
          </c:extLst>
        </c:ser>
        <c:ser>
          <c:idx val="5"/>
          <c:order val="5"/>
          <c:tx>
            <c:strRef>
              <c:f>'praleistų pamokų palyg.'!$B$65</c:f>
              <c:strCache>
                <c:ptCount val="1"/>
                <c:pt idx="0">
                  <c:v> 2021-2022m.m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palyg.'!$C$59:$J$59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palyg.'!$C$65:$J$65</c:f>
              <c:numCache>
                <c:formatCode>General</c:formatCode>
                <c:ptCount val="8"/>
                <c:pt idx="5">
                  <c:v>1.82</c:v>
                </c:pt>
                <c:pt idx="6">
                  <c:v>0.15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3D-43EC-B444-5770096DE21A}"/>
            </c:ext>
          </c:extLst>
        </c:ser>
        <c:ser>
          <c:idx val="6"/>
          <c:order val="6"/>
          <c:tx>
            <c:strRef>
              <c:f>'praleistų pamokų palyg.'!$B$66</c:f>
              <c:strCache>
                <c:ptCount val="1"/>
                <c:pt idx="0">
                  <c:v> 2022-2023m.m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'praleistų pamokų palyg.'!$C$59:$J$59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palyg.'!$C$66:$J$66</c:f>
              <c:numCache>
                <c:formatCode>General</c:formatCode>
                <c:ptCount val="8"/>
                <c:pt idx="2">
                  <c:v>0.18</c:v>
                </c:pt>
                <c:pt idx="6">
                  <c:v>0.6</c:v>
                </c:pt>
                <c:pt idx="7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3D-43EC-B444-5770096DE21A}"/>
            </c:ext>
          </c:extLst>
        </c:ser>
        <c:ser>
          <c:idx val="7"/>
          <c:order val="7"/>
          <c:tx>
            <c:strRef>
              <c:f>'praleistų pamokų palyg.'!$B$67</c:f>
              <c:strCache>
                <c:ptCount val="1"/>
                <c:pt idx="0">
                  <c:v> 2023-2024m.m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7"/>
              <c:layout>
                <c:manualLayout>
                  <c:x val="2.0061728395061616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13D-43EC-B444-5770096DE2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'praleistų pamokų palyg.'!$C$59:$J$59</c:f>
              <c:strCache>
                <c:ptCount val="8"/>
                <c:pt idx="0">
                  <c:v>1 kl.</c:v>
                </c:pt>
                <c:pt idx="1">
                  <c:v>2 kl.</c:v>
                </c:pt>
                <c:pt idx="2">
                  <c:v>3kl.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</c:strCache>
            </c:strRef>
          </c:cat>
          <c:val>
            <c:numRef>
              <c:f>'praleistų pamokų palyg.'!$C$67:$J$67</c:f>
              <c:numCache>
                <c:formatCode>General</c:formatCode>
                <c:ptCount val="8"/>
                <c:pt idx="0">
                  <c:v>1.3</c:v>
                </c:pt>
                <c:pt idx="1">
                  <c:v>0.2</c:v>
                </c:pt>
                <c:pt idx="3">
                  <c:v>3.7</c:v>
                </c:pt>
                <c:pt idx="4">
                  <c:v>0.3</c:v>
                </c:pt>
                <c:pt idx="5">
                  <c:v>0.7</c:v>
                </c:pt>
                <c:pt idx="6">
                  <c:v>0.8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13D-43EC-B444-5770096DE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3918623"/>
        <c:axId val="456592095"/>
        <c:axId val="0"/>
      </c:bar3DChart>
      <c:catAx>
        <c:axId val="32391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56592095"/>
        <c:crosses val="autoZero"/>
        <c:auto val="1"/>
        <c:lblAlgn val="ctr"/>
        <c:lblOffset val="100"/>
        <c:noMultiLvlLbl val="0"/>
      </c:catAx>
      <c:valAx>
        <c:axId val="456592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23918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46795-9CEA-4755-8E2C-7D8D5CCE1B48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52382-BC1D-4C43-87E3-9CA21D26A27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181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52382-BC1D-4C43-87E3-9CA21D26A27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969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44ACD-6729-4EC2-BB04-48DB1580248E}" type="datetimeFigureOut">
              <a:rPr lang="lt-LT"/>
              <a:pPr>
                <a:defRPr/>
              </a:pPr>
              <a:t>2024-02-12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0E08E-4625-496B-9B43-E1402C617F6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4002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DFBB99-B533-41EB-A82B-D1704DE4DF6A}" type="datetimeFigureOut">
              <a:rPr lang="lt-LT" smtClean="0"/>
              <a:t>2024-02-12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EA2B3F4-9854-4A5F-AF3B-4554DE138780}" type="slidenum">
              <a:rPr lang="lt-LT" smtClean="0"/>
              <a:t>‹#›</a:t>
            </a:fld>
            <a:endParaRPr lang="lt-L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267200"/>
          </a:xfrm>
        </p:spPr>
        <p:txBody>
          <a:bodyPr/>
          <a:lstStyle/>
          <a:p>
            <a:r>
              <a:rPr lang="lt-LT" sz="5400" i="1" dirty="0">
                <a:solidFill>
                  <a:srgbClr val="0070C0"/>
                </a:solidFill>
              </a:rPr>
              <a:t>I pusmečio</a:t>
            </a:r>
            <a:br>
              <a:rPr lang="lt-LT" sz="5400" i="1" dirty="0">
                <a:solidFill>
                  <a:srgbClr val="0070C0"/>
                </a:solidFill>
              </a:rPr>
            </a:br>
            <a:r>
              <a:rPr lang="en-US" sz="5400" i="1" dirty="0" err="1">
                <a:solidFill>
                  <a:srgbClr val="0070C0"/>
                </a:solidFill>
              </a:rPr>
              <a:t>ugdymo</a:t>
            </a:r>
            <a:r>
              <a:rPr lang="en-US" sz="5400" i="1" dirty="0">
                <a:solidFill>
                  <a:srgbClr val="0070C0"/>
                </a:solidFill>
              </a:rPr>
              <a:t>(</a:t>
            </a:r>
            <a:r>
              <a:rPr lang="en-US" sz="5400" i="1" dirty="0" err="1">
                <a:solidFill>
                  <a:srgbClr val="0070C0"/>
                </a:solidFill>
              </a:rPr>
              <a:t>si</a:t>
            </a:r>
            <a:r>
              <a:rPr lang="en-US" sz="5400" i="1" dirty="0">
                <a:solidFill>
                  <a:srgbClr val="0070C0"/>
                </a:solidFill>
              </a:rPr>
              <a:t>)</a:t>
            </a:r>
            <a:r>
              <a:rPr lang="lt-LT" sz="5400" i="1" dirty="0">
                <a:solidFill>
                  <a:srgbClr val="0070C0"/>
                </a:solidFill>
              </a:rPr>
              <a:t> </a:t>
            </a:r>
            <a:r>
              <a:rPr lang="en-US" sz="5400" i="1" dirty="0" err="1">
                <a:solidFill>
                  <a:srgbClr val="0070C0"/>
                </a:solidFill>
              </a:rPr>
              <a:t>rezultatai</a:t>
            </a:r>
            <a:br>
              <a:rPr lang="lt-LT" sz="5400" i="1" dirty="0">
                <a:solidFill>
                  <a:srgbClr val="0070C0"/>
                </a:solidFill>
              </a:rPr>
            </a:br>
            <a:r>
              <a:rPr lang="lt-LT" sz="2800" i="1" dirty="0">
                <a:solidFill>
                  <a:srgbClr val="0070C0"/>
                </a:solidFill>
              </a:rPr>
              <a:t>20</a:t>
            </a:r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lt-LT" sz="2800" i="1" dirty="0">
                <a:solidFill>
                  <a:srgbClr val="0070C0"/>
                </a:solidFill>
              </a:rPr>
              <a:t>3-20</a:t>
            </a:r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lt-LT" sz="2800" i="1" dirty="0">
                <a:solidFill>
                  <a:srgbClr val="0070C0"/>
                </a:solidFill>
              </a:rPr>
              <a:t>4m.m.</a:t>
            </a:r>
            <a:br>
              <a:rPr lang="lt-LT" sz="2800" i="1" dirty="0">
                <a:solidFill>
                  <a:srgbClr val="0070C0"/>
                </a:solidFill>
              </a:rPr>
            </a:br>
            <a:endParaRPr lang="lt-LT" sz="5400" dirty="0">
              <a:solidFill>
                <a:srgbClr val="0070C0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483768" y="5373216"/>
            <a:ext cx="6400800" cy="1219200"/>
          </a:xfrm>
        </p:spPr>
        <p:txBody>
          <a:bodyPr>
            <a:normAutofit/>
          </a:bodyPr>
          <a:lstStyle/>
          <a:p>
            <a:r>
              <a:rPr lang="lt-LT" sz="1600" i="1" dirty="0">
                <a:solidFill>
                  <a:srgbClr val="0070C0"/>
                </a:solidFill>
              </a:rPr>
              <a:t>Direktoriaus pavaduotoja ugdymui Audronė </a:t>
            </a:r>
            <a:r>
              <a:rPr lang="lt-LT" sz="1600" i="1" dirty="0" err="1">
                <a:solidFill>
                  <a:srgbClr val="0070C0"/>
                </a:solidFill>
              </a:rPr>
              <a:t>Pivorienė</a:t>
            </a:r>
            <a:endParaRPr lang="lt-LT" sz="1600" i="1" dirty="0">
              <a:solidFill>
                <a:srgbClr val="0070C0"/>
              </a:solidFill>
            </a:endParaRPr>
          </a:p>
          <a:p>
            <a:r>
              <a:rPr lang="lt-LT" sz="1600" i="1" dirty="0">
                <a:solidFill>
                  <a:srgbClr val="0070C0"/>
                </a:solidFill>
              </a:rPr>
              <a:t>20</a:t>
            </a:r>
            <a:r>
              <a:rPr lang="en-US" sz="1600" i="1" dirty="0">
                <a:solidFill>
                  <a:srgbClr val="0070C0"/>
                </a:solidFill>
              </a:rPr>
              <a:t>2</a:t>
            </a:r>
            <a:r>
              <a:rPr lang="lt-LT" sz="1600" i="1" dirty="0">
                <a:solidFill>
                  <a:srgbClr val="0070C0"/>
                </a:solidFill>
              </a:rPr>
              <a:t>4-02-12</a:t>
            </a:r>
          </a:p>
        </p:txBody>
      </p:sp>
    </p:spTree>
    <p:extLst>
      <p:ext uri="{BB962C8B-B14F-4D97-AF65-F5344CB8AC3E}">
        <p14:creationId xmlns:p14="http://schemas.microsoft.com/office/powerpoint/2010/main" val="4135209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872208"/>
          </a:xfrm>
        </p:spPr>
        <p:txBody>
          <a:bodyPr/>
          <a:lstStyle/>
          <a:p>
            <a:r>
              <a:rPr lang="lt-LT" altLang="lt-LT" sz="4400" i="1" dirty="0">
                <a:solidFill>
                  <a:schemeClr val="tx1"/>
                </a:solidFill>
              </a:rPr>
              <a:t>Per I pusmetį 37 mokiniai nepraleido nei vienos pamokos</a:t>
            </a:r>
            <a:endParaRPr lang="lt-LT" sz="4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76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lt-LT" dirty="0">
                <a:solidFill>
                  <a:srgbClr val="0070C0"/>
                </a:solidFill>
              </a:rPr>
              <a:t>1 klasėse - 3 mokiniai</a:t>
            </a:r>
          </a:p>
          <a:p>
            <a:pPr>
              <a:buFont typeface="Wingdings" pitchFamily="2" charset="2"/>
              <a:buChar char="q"/>
            </a:pPr>
            <a:r>
              <a:rPr lang="lt-LT" dirty="0">
                <a:solidFill>
                  <a:srgbClr val="0070C0"/>
                </a:solidFill>
              </a:rPr>
              <a:t>2 klasėse – 8 mokiniai</a:t>
            </a:r>
          </a:p>
          <a:p>
            <a:pPr>
              <a:buFont typeface="Wingdings" pitchFamily="2" charset="2"/>
              <a:buChar char="q"/>
            </a:pPr>
            <a:r>
              <a:rPr lang="lt-LT" dirty="0">
                <a:solidFill>
                  <a:srgbClr val="0070C0"/>
                </a:solidFill>
              </a:rPr>
              <a:t>3 klasėse - 4 mokiniai</a:t>
            </a:r>
          </a:p>
          <a:p>
            <a:pPr>
              <a:buFont typeface="Wingdings" pitchFamily="2" charset="2"/>
              <a:buChar char="q"/>
            </a:pPr>
            <a:r>
              <a:rPr lang="lt-LT" dirty="0">
                <a:solidFill>
                  <a:srgbClr val="0070C0"/>
                </a:solidFill>
              </a:rPr>
              <a:t>4 klasėse - 10 mokinių</a:t>
            </a:r>
          </a:p>
          <a:p>
            <a:pPr>
              <a:buFont typeface="Wingdings" pitchFamily="2" charset="2"/>
              <a:buChar char="q"/>
            </a:pPr>
            <a:r>
              <a:rPr lang="lt-LT" dirty="0">
                <a:solidFill>
                  <a:srgbClr val="0070C0"/>
                </a:solidFill>
              </a:rPr>
              <a:t>5 klasėse – 1 mokinys</a:t>
            </a:r>
          </a:p>
          <a:p>
            <a:pPr>
              <a:buFont typeface="Wingdings" pitchFamily="2" charset="2"/>
              <a:buChar char="q"/>
            </a:pPr>
            <a:r>
              <a:rPr lang="lt-LT" dirty="0">
                <a:solidFill>
                  <a:srgbClr val="0070C0"/>
                </a:solidFill>
              </a:rPr>
              <a:t>6 klasėse –  3 mokiniai</a:t>
            </a:r>
          </a:p>
          <a:p>
            <a:pPr>
              <a:buFont typeface="Wingdings" pitchFamily="2" charset="2"/>
              <a:buChar char="q"/>
            </a:pPr>
            <a:r>
              <a:rPr lang="lt-LT" dirty="0">
                <a:solidFill>
                  <a:srgbClr val="0070C0"/>
                </a:solidFill>
              </a:rPr>
              <a:t>7 klasėse –  4 mokiniai</a:t>
            </a:r>
          </a:p>
          <a:p>
            <a:pPr>
              <a:buFont typeface="Wingdings" pitchFamily="2" charset="2"/>
              <a:buChar char="q"/>
            </a:pPr>
            <a:r>
              <a:rPr lang="lt-LT" dirty="0">
                <a:solidFill>
                  <a:srgbClr val="0070C0"/>
                </a:solidFill>
              </a:rPr>
              <a:t>8 klasėse –  3 mokiniai</a:t>
            </a:r>
          </a:p>
          <a:p>
            <a:pPr>
              <a:buFont typeface="Wingdings" pitchFamily="2" charset="2"/>
              <a:buChar char="q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4841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63488"/>
          </a:xfrm>
        </p:spPr>
        <p:txBody>
          <a:bodyPr/>
          <a:lstStyle/>
          <a:p>
            <a:br>
              <a:rPr lang="lt-LT" altLang="lt-LT" i="1" dirty="0">
                <a:solidFill>
                  <a:schemeClr val="tx1"/>
                </a:solidFill>
              </a:rPr>
            </a:br>
            <a:r>
              <a:rPr lang="lt-LT" altLang="lt-LT" sz="3600" i="1" dirty="0">
                <a:solidFill>
                  <a:schemeClr val="tx1"/>
                </a:solidFill>
              </a:rPr>
              <a:t>Ugdymo rezultatų palyginimas</a:t>
            </a:r>
            <a:endParaRPr lang="lt-LT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978711"/>
              </p:ext>
            </p:extLst>
          </p:nvPr>
        </p:nvGraphicFramePr>
        <p:xfrm>
          <a:off x="179512" y="1196752"/>
          <a:ext cx="8568952" cy="52735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20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lt-LT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3/ 20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4m.m.       </a:t>
                      </a:r>
                      <a:endParaRPr lang="lt-LT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2/ 20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3m.m.       </a:t>
                      </a:r>
                      <a:endParaRPr lang="lt-LT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solidFill>
                            <a:schemeClr val="tx1"/>
                          </a:solidFill>
                          <a:effectLst/>
                        </a:rPr>
                        <a:t> Pokytis</a:t>
                      </a:r>
                      <a:endParaRPr lang="lt-LT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Mokinių skaičius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611 mok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614 mok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</a:rPr>
                        <a:t>sumažėjo 3 </a:t>
                      </a:r>
                      <a:r>
                        <a:rPr lang="lt-LT" sz="2000" b="1" dirty="0" err="1">
                          <a:solidFill>
                            <a:srgbClr val="7030A0"/>
                          </a:solidFill>
                          <a:effectLst/>
                        </a:rPr>
                        <a:t>mokin</a:t>
                      </a: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lt-LT" sz="20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Pažangumas %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98,04%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7,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72%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lt-L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pakilo </a:t>
                      </a:r>
                      <a:r>
                        <a:rPr lang="lt-LT" sz="2000" b="1" dirty="0">
                          <a:solidFill>
                            <a:srgbClr val="00B050"/>
                          </a:solidFill>
                          <a:effectLst/>
                        </a:rPr>
                        <a:t>0,32%</a:t>
                      </a:r>
                      <a:endParaRPr lang="lt-LT" sz="20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Vidutinis pažymys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7,88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7,88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nepakito</a:t>
                      </a:r>
                      <a:endParaRPr lang="lt-LT" sz="20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Mokosi puikiai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71 mok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71 mok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nepakito</a:t>
                      </a:r>
                      <a:endParaRPr lang="lt-LT" sz="20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Mokosi gerai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198 mok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297mok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</a:rPr>
                        <a:t>sumažėjo 98 </a:t>
                      </a:r>
                      <a:r>
                        <a:rPr lang="lt-LT" sz="2000" b="1" dirty="0" err="1">
                          <a:solidFill>
                            <a:srgbClr val="7030A0"/>
                          </a:solidFill>
                          <a:effectLst/>
                        </a:rPr>
                        <a:t>mokin</a:t>
                      </a: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Mokosi </a:t>
                      </a:r>
                      <a:r>
                        <a:rPr lang="lt-LT" sz="2000" b="1" dirty="0" err="1">
                          <a:solidFill>
                            <a:schemeClr val="tx1"/>
                          </a:solidFill>
                          <a:effectLst/>
                        </a:rPr>
                        <a:t>nepaten</a:t>
                      </a: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3 mok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4 mok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sumažėjo 1 </a:t>
                      </a:r>
                      <a:r>
                        <a:rPr lang="lt-LT" sz="2000" b="1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mokin</a:t>
                      </a:r>
                      <a:r>
                        <a:rPr lang="lt-LT" sz="20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. </a:t>
                      </a:r>
                      <a:endParaRPr lang="lt-LT" sz="20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Kokybė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44,19%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59,77%</a:t>
                      </a:r>
                      <a:endParaRPr lang="da-DK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7030A0"/>
                          </a:solidFill>
                          <a:effectLst/>
                        </a:rPr>
                        <a:t>sumažėjo 15,58 %</a:t>
                      </a:r>
                      <a:endParaRPr lang="lt-LT" sz="20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Praleista pamokų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23 291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(38,12 I mok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.)</a:t>
                      </a:r>
                      <a:endParaRPr lang="da-DK" sz="14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23 635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(38,49 I mok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.)</a:t>
                      </a:r>
                      <a:endParaRPr lang="da-DK" sz="14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B050"/>
                          </a:solidFill>
                          <a:effectLst/>
                        </a:rPr>
                        <a:t>sumažėjo 344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B050"/>
                          </a:solidFill>
                          <a:effectLst/>
                        </a:rPr>
                        <a:t>(sumažėjo 0,37 I mok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</a:rPr>
                        <a:t>in</a:t>
                      </a:r>
                      <a:r>
                        <a:rPr lang="lt-LT" sz="1600" b="1" dirty="0">
                          <a:solidFill>
                            <a:srgbClr val="00B050"/>
                          </a:solidFill>
                          <a:effectLst/>
                        </a:rPr>
                        <a:t>.)</a:t>
                      </a:r>
                      <a:endParaRPr lang="lt-LT" sz="16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Praleista dėl ligos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20 119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t-LT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(32,93 I mok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.)</a:t>
                      </a:r>
                      <a:endParaRPr lang="da-DK" sz="14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20 692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lt-LT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(33,7 I mok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14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.)</a:t>
                      </a:r>
                      <a:endParaRPr lang="da-DK" sz="14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sumažėjo 573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(sumažėjo 0,78 I mok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kumimoji="0" lang="lt-L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lt-L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7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chemeClr val="tx1"/>
                          </a:solidFill>
                          <a:effectLst/>
                        </a:rPr>
                        <a:t>Nepateisintos pamokos</a:t>
                      </a:r>
                      <a:endParaRPr lang="lt-L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544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(0,89 I mok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16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 )</a:t>
                      </a:r>
                      <a:endParaRPr lang="da-DK" sz="16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20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277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(0,45 I mok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lt-LT" sz="1600" b="1" dirty="0">
                          <a:solidFill>
                            <a:srgbClr val="0070C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</a:rPr>
                        <a:t>. )</a:t>
                      </a:r>
                      <a:endParaRPr lang="da-DK" sz="1600" b="1" dirty="0">
                        <a:solidFill>
                          <a:srgbClr val="0070C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sumažėjo 267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(sumažėjo 0,44 I mok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kumimoji="0" lang="lt-L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lt-L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61058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lt-LT" i="1" dirty="0"/>
              <a:t>Išvados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6805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lt-LT" sz="3200" i="1" dirty="0">
                <a:solidFill>
                  <a:srgbClr val="0070C0"/>
                </a:solidFill>
              </a:rPr>
              <a:t>Padidėjo mokinių pažangumas 0,32℅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lt-LT" sz="3200" i="1" dirty="0">
                <a:solidFill>
                  <a:srgbClr val="0070C0"/>
                </a:solidFill>
              </a:rPr>
              <a:t>Išliko vidutinis pažymys 7,88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lt-LT" sz="3200" i="1" dirty="0">
                <a:solidFill>
                  <a:srgbClr val="0070C0"/>
                </a:solidFill>
              </a:rPr>
              <a:t>Išliko puikiai besimokančių mokinių skaičius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lt-LT" sz="3200" i="1" dirty="0">
                <a:solidFill>
                  <a:srgbClr val="0070C0"/>
                </a:solidFill>
              </a:rPr>
              <a:t>Sumažėjo  praleistų pamokų skaičius tenkantis vienam mokiniui - 0,37 pamokos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lt-LT" sz="3200" i="1" dirty="0">
                <a:solidFill>
                  <a:srgbClr val="0070C0"/>
                </a:solidFill>
              </a:rPr>
              <a:t>Sumažėjo praleistų pamokų skaičius dėl ligos, tenkantis vienam mokiniui - 0,78 pamokos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lt-LT" sz="3200" i="1" dirty="0">
                <a:solidFill>
                  <a:srgbClr val="0070C0"/>
                </a:solidFill>
              </a:rPr>
              <a:t>Padidėjo nepateisintų pamokų skaičius tenkantis vienam mokiniui - 0,44 pamokos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lt-LT" sz="3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5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600200"/>
          </a:xfrm>
        </p:spPr>
        <p:txBody>
          <a:bodyPr/>
          <a:lstStyle/>
          <a:p>
            <a:r>
              <a:rPr lang="lt-LT" dirty="0"/>
              <a:t>Ačiū už dėmesį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2"/>
            <a:ext cx="3466728" cy="2409131"/>
          </a:xfrm>
        </p:spPr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7026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171450"/>
            <a:ext cx="7543800" cy="1450975"/>
          </a:xfrm>
        </p:spPr>
        <p:txBody>
          <a:bodyPr lIns="90000" tIns="46800" rIns="90000" bIns="4680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err="1">
                <a:solidFill>
                  <a:srgbClr val="0070C0"/>
                </a:solidFill>
              </a:rPr>
              <a:t>Mokini</a:t>
            </a:r>
            <a:r>
              <a:rPr lang="lt-LT" i="1" dirty="0">
                <a:solidFill>
                  <a:srgbClr val="0070C0"/>
                </a:solidFill>
              </a:rPr>
              <a:t>ų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skai</a:t>
            </a:r>
            <a:r>
              <a:rPr lang="lt-LT" i="1" dirty="0">
                <a:solidFill>
                  <a:srgbClr val="0070C0"/>
                </a:solidFill>
              </a:rPr>
              <a:t>č</a:t>
            </a:r>
            <a:r>
              <a:rPr lang="en-US" i="1" dirty="0" err="1">
                <a:solidFill>
                  <a:srgbClr val="0070C0"/>
                </a:solidFill>
              </a:rPr>
              <a:t>ius</a:t>
            </a:r>
            <a:endParaRPr lang="en-US" i="1" dirty="0">
              <a:solidFill>
                <a:srgbClr val="0070C0"/>
              </a:solidFill>
            </a:endParaRPr>
          </a:p>
        </p:txBody>
      </p:sp>
      <p:graphicFrame>
        <p:nvGraphicFramePr>
          <p:cNvPr id="6673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1016755"/>
              </p:ext>
            </p:extLst>
          </p:nvPr>
        </p:nvGraphicFramePr>
        <p:xfrm>
          <a:off x="323528" y="2420888"/>
          <a:ext cx="8210426" cy="3240137"/>
        </p:xfrm>
        <a:graphic>
          <a:graphicData uri="http://schemas.openxmlformats.org/drawingml/2006/table">
            <a:tbl>
              <a:tblPr/>
              <a:tblGrid>
                <a:gridCol w="173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Koncentrai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Mokin. sk.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sng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m.m</a:t>
                      </a:r>
                      <a:r>
                        <a:rPr kumimoji="0" lang="lt-L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lt-LT" sz="2000" b="1" i="1" u="sng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pradž</a:t>
                      </a:r>
                      <a:r>
                        <a:rPr kumimoji="0" lang="lt-L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Mokin. sk.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pus. </a:t>
                      </a:r>
                      <a:r>
                        <a:rPr kumimoji="0" lang="en-US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lt-L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kumimoji="0" lang="en-US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lt-LT" sz="2000" b="1" i="1" u="sng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Atvyko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lt-L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švyko</a:t>
                      </a:r>
                      <a:endParaRPr kumimoji="0" lang="lt-LT" sz="2000" b="1" i="1" u="sng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1 - 4 kl.</a:t>
                      </a:r>
                      <a:endParaRPr kumimoji="0" lang="lt-LT" sz="3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268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5 - 8 kl.</a:t>
                      </a:r>
                      <a:endParaRPr kumimoji="0" lang="lt-LT" sz="36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Iš viso</a:t>
                      </a:r>
                      <a:r>
                        <a:rPr kumimoji="0" lang="lt-LT" sz="3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lt-LT" sz="36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</a:t>
                      </a:r>
                      <a:endParaRPr kumimoji="0" lang="lt-LT" sz="3600" b="0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611</a:t>
                      </a:r>
                      <a:endParaRPr kumimoji="0" lang="lt-LT" sz="3600" b="0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38903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723" name="Group 6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83967903"/>
              </p:ext>
            </p:extLst>
          </p:nvPr>
        </p:nvGraphicFramePr>
        <p:xfrm>
          <a:off x="1177312" y="2204864"/>
          <a:ext cx="6821622" cy="3850641"/>
        </p:xfrm>
        <a:graphic>
          <a:graphicData uri="http://schemas.openxmlformats.org/drawingml/2006/table">
            <a:tbl>
              <a:tblPr/>
              <a:tblGrid>
                <a:gridCol w="164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8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Koncentrai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Puikiai </a:t>
                      </a:r>
                      <a:endParaRPr kumimoji="0" lang="lt-LT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Gerai </a:t>
                      </a:r>
                      <a:endParaRPr kumimoji="0" lang="lt-LT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Patenk</a:t>
                      </a:r>
                      <a:r>
                        <a:rPr kumimoji="0" lang="lt-LT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lt-LT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Nepažang</a:t>
                      </a:r>
                      <a:r>
                        <a:rPr kumimoji="0" lang="lt-LT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lt-LT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1-4  kl.</a:t>
                      </a:r>
                      <a:endParaRPr kumimoji="0" lang="lt-LT" sz="3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121</a:t>
                      </a:r>
                      <a:endParaRPr kumimoji="0" lang="lt-LT" sz="3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</a:t>
                      </a:r>
                      <a:endParaRPr kumimoji="0" lang="lt-LT" sz="3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5-8 kl.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224</a:t>
                      </a:r>
                      <a:endParaRPr kumimoji="0" lang="lt-LT" sz="3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lt-LT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lt-LT" sz="3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4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Iš viso:</a:t>
                      </a:r>
                      <a:endParaRPr kumimoji="0" lang="lt-LT" sz="40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4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lt-LT" sz="40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4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  <a:endParaRPr kumimoji="0" lang="lt-LT" sz="40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4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</a:t>
                      </a:r>
                      <a:endParaRPr kumimoji="0" lang="lt-LT" sz="40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lt-LT" sz="4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lt-LT" sz="40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692696"/>
            <a:ext cx="8385175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i="1" dirty="0">
                <a:solidFill>
                  <a:srgbClr val="0070C0"/>
                </a:solidFill>
              </a:rPr>
              <a:t>I pusmetį baigėme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910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539247"/>
            <a:ext cx="6346825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4000" i="1" dirty="0">
                <a:solidFill>
                  <a:srgbClr val="0070C0"/>
                </a:solidFill>
              </a:rPr>
              <a:t>Ugdymo(</a:t>
            </a:r>
            <a:r>
              <a:rPr lang="lt-LT" sz="4000" i="1" dirty="0" err="1">
                <a:solidFill>
                  <a:srgbClr val="0070C0"/>
                </a:solidFill>
              </a:rPr>
              <a:t>si</a:t>
            </a:r>
            <a:r>
              <a:rPr lang="lt-LT" sz="4000" i="1" dirty="0">
                <a:solidFill>
                  <a:srgbClr val="0070C0"/>
                </a:solidFill>
              </a:rPr>
              <a:t>) rezultatai</a:t>
            </a:r>
            <a:br>
              <a:rPr lang="lt-LT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lt-LT" sz="3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7DDB742B-6FEC-E1C8-318E-9E93333BF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026924"/>
              </p:ext>
            </p:extLst>
          </p:nvPr>
        </p:nvGraphicFramePr>
        <p:xfrm>
          <a:off x="3563888" y="1052736"/>
          <a:ext cx="54785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85F69557-B671-D2AD-48FE-49EE839244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540188"/>
              </p:ext>
            </p:extLst>
          </p:nvPr>
        </p:nvGraphicFramePr>
        <p:xfrm>
          <a:off x="1043608" y="1196752"/>
          <a:ext cx="713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8168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2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56608"/>
              </p:ext>
            </p:extLst>
          </p:nvPr>
        </p:nvGraphicFramePr>
        <p:xfrm>
          <a:off x="1042988" y="1431925"/>
          <a:ext cx="7632700" cy="4876800"/>
        </p:xfrm>
        <a:graphic>
          <a:graphicData uri="http://schemas.openxmlformats.org/drawingml/2006/table">
            <a:tbl>
              <a:tblPr/>
              <a:tblGrid>
                <a:gridCol w="289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7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kl.</a:t>
                      </a:r>
                      <a:endParaRPr kumimoji="0" lang="lt-LT" sz="3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5- 8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kl.</a:t>
                      </a:r>
                      <a:endParaRPr kumimoji="0" lang="lt-LT" sz="3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Iš viso</a:t>
                      </a:r>
                      <a:r>
                        <a:rPr kumimoji="0" lang="lt-LT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lt-LT" sz="3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Iš viso praleista:</a:t>
                      </a:r>
                      <a:r>
                        <a:rPr kumimoji="0" lang="lt-LT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Tenka 1 mokiniui</a:t>
                      </a:r>
                      <a:endParaRPr kumimoji="0" lang="lt-LT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10 065</a:t>
                      </a:r>
                      <a:endParaRPr kumimoji="0" lang="en-US" sz="3200" b="1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1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37,27</a:t>
                      </a:r>
                      <a:endParaRPr kumimoji="0" lang="lt-LT" sz="3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13 226</a:t>
                      </a:r>
                      <a:endParaRPr kumimoji="0" lang="en-US" sz="3200" b="1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1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38,79</a:t>
                      </a:r>
                      <a:endParaRPr kumimoji="0" lang="lt-LT" sz="3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23 291</a:t>
                      </a:r>
                      <a:endParaRPr kumimoji="0" lang="en-US" sz="3200" b="1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38,12</a:t>
                      </a:r>
                      <a:endParaRPr kumimoji="0" lang="lt-LT" sz="3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Dėl ligos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Tenka 1 mokiniui</a:t>
                      </a:r>
                      <a:endParaRPr kumimoji="0" lang="lt-LT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8 384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31,05             </a:t>
                      </a:r>
                      <a:endParaRPr kumimoji="0" lang="lt-LT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11 735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34,4</a:t>
                      </a:r>
                      <a:endParaRPr kumimoji="0" lang="lt-LT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20 119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9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Nepateisintos</a:t>
                      </a:r>
                      <a:r>
                        <a:rPr kumimoji="0" lang="lt-LT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Tenka 1 mokiniui</a:t>
                      </a:r>
                      <a:endParaRPr kumimoji="0" lang="lt-LT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361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1,34</a:t>
                      </a:r>
                      <a:endParaRPr kumimoji="0" lang="en-GB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  <a:endParaRPr kumimoji="0" lang="lt-LT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544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9" name="Rectangle 5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eaLnBrk="1" hangingPunct="1"/>
            <a:r>
              <a:rPr lang="lt-LT" altLang="lt-LT" i="1" dirty="0">
                <a:solidFill>
                  <a:schemeClr val="tx1"/>
                </a:solidFill>
              </a:rPr>
              <a:t>Praleistos pamokos</a:t>
            </a:r>
          </a:p>
        </p:txBody>
      </p:sp>
    </p:spTree>
    <p:extLst>
      <p:ext uri="{BB962C8B-B14F-4D97-AF65-F5344CB8AC3E}">
        <p14:creationId xmlns:p14="http://schemas.microsoft.com/office/powerpoint/2010/main" val="1604465283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40160"/>
          </a:xfrm>
        </p:spPr>
        <p:txBody>
          <a:bodyPr/>
          <a:lstStyle/>
          <a:p>
            <a:r>
              <a:rPr lang="lt-LT" altLang="lt-LT" i="1" dirty="0">
                <a:solidFill>
                  <a:schemeClr val="tx1"/>
                </a:solidFill>
              </a:rPr>
              <a:t>Praleistų pamokų tenka vienam mokiniui  </a:t>
            </a:r>
            <a:r>
              <a:rPr lang="lt-LT" altLang="lt-LT" sz="2400" i="1" dirty="0">
                <a:solidFill>
                  <a:schemeClr val="tx1"/>
                </a:solidFill>
              </a:rPr>
              <a:t>(1)</a:t>
            </a:r>
            <a:endParaRPr lang="lt-LT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3F7E28E5-772D-1C4B-72C1-151022316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290125"/>
              </p:ext>
            </p:extLst>
          </p:nvPr>
        </p:nvGraphicFramePr>
        <p:xfrm>
          <a:off x="446856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43257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					</a:t>
            </a:r>
            <a:br>
              <a:rPr lang="lt-LT" dirty="0"/>
            </a:br>
            <a:r>
              <a:rPr lang="lt-LT" altLang="lt-LT" i="1" dirty="0">
                <a:solidFill>
                  <a:schemeClr val="tx1"/>
                </a:solidFill>
              </a:rPr>
              <a:t>Praleistų pamokų tenka vienam mokiniui </a:t>
            </a:r>
            <a:r>
              <a:rPr lang="lt-LT" altLang="lt-LT" sz="2400" i="1" dirty="0">
                <a:solidFill>
                  <a:schemeClr val="tx1"/>
                </a:solidFill>
              </a:rPr>
              <a:t>(2)</a:t>
            </a:r>
            <a:endParaRPr lang="lt-LT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urinio vietos rezervavimo ženklas 11">
            <a:extLst>
              <a:ext uri="{FF2B5EF4-FFF2-40B4-BE49-F238E27FC236}">
                <a16:creationId xmlns:a16="http://schemas.microsoft.com/office/drawing/2014/main" id="{4D4E12E4-1F15-F45D-36DC-878036A3E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013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902791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i="1" dirty="0">
                <a:solidFill>
                  <a:schemeClr val="tx1"/>
                </a:solidFill>
              </a:rPr>
              <a:t>Praleistų pamokų tenka vienam mokiniui dėl ligos </a:t>
            </a:r>
            <a:r>
              <a:rPr lang="lt-LT" altLang="lt-LT" sz="2400" i="1" dirty="0">
                <a:solidFill>
                  <a:schemeClr val="tx1"/>
                </a:solidFill>
              </a:rPr>
              <a:t>(3</a:t>
            </a:r>
            <a:r>
              <a:rPr lang="lt-LT" altLang="lt-LT" sz="2400" i="1" dirty="0"/>
              <a:t>)</a:t>
            </a:r>
            <a:endParaRPr lang="lt-LT" sz="2400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D535AE0B-2B9E-0407-3F64-E0A017F538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672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68326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i="1" dirty="0">
                <a:solidFill>
                  <a:schemeClr val="tx1"/>
                </a:solidFill>
              </a:rPr>
              <a:t>Nepateisintų  pamokų tenka vienam mokiniui </a:t>
            </a:r>
            <a:r>
              <a:rPr lang="lt-LT" altLang="lt-LT" sz="2400" i="1" dirty="0">
                <a:solidFill>
                  <a:schemeClr val="tx1"/>
                </a:solidFill>
              </a:rPr>
              <a:t>(4)</a:t>
            </a:r>
            <a:endParaRPr lang="lt-LT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6C144348-8F84-3028-98E8-5AE3B675C6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5637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778267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ykdomo">
  <a:themeElements>
    <a:clrScheme name="Vykdom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Vykdom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ykdom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3124</TotalTime>
  <Words>536</Words>
  <Application>Microsoft Office PowerPoint</Application>
  <PresentationFormat>Demonstracija ekrane (4:3)</PresentationFormat>
  <Paragraphs>177</Paragraphs>
  <Slides>13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8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Gothic</vt:lpstr>
      <vt:lpstr>Comic Sans MS</vt:lpstr>
      <vt:lpstr>Courier New</vt:lpstr>
      <vt:lpstr>Palatino Linotype</vt:lpstr>
      <vt:lpstr>Times New Roman</vt:lpstr>
      <vt:lpstr>Wingdings</vt:lpstr>
      <vt:lpstr>Vykdomo</vt:lpstr>
      <vt:lpstr>I pusmečio ugdymo(si) rezultatai 2023-2024m.m. </vt:lpstr>
      <vt:lpstr>Mokinių skaičius</vt:lpstr>
      <vt:lpstr>I pusmetį baigėme</vt:lpstr>
      <vt:lpstr>Ugdymo(si) rezultatai </vt:lpstr>
      <vt:lpstr>Praleistos pamokos</vt:lpstr>
      <vt:lpstr>Praleistų pamokų tenka vienam mokiniui  (1)</vt:lpstr>
      <vt:lpstr>      Praleistų pamokų tenka vienam mokiniui (2)</vt:lpstr>
      <vt:lpstr>Praleistų pamokų tenka vienam mokiniui dėl ligos (3)</vt:lpstr>
      <vt:lpstr>Nepateisintų  pamokų tenka vienam mokiniui (4)</vt:lpstr>
      <vt:lpstr>Per I pusmetį 37 mokiniai nepraleido nei vienos pamokos</vt:lpstr>
      <vt:lpstr> Ugdymo rezultatų palyginimas</vt:lpstr>
      <vt:lpstr>Išvados</vt:lpstr>
      <vt:lpstr>Ačiū už dėmesį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pusmečio ugdymo(si) rezultatai 2013-2014 m.m.</dc:title>
  <dc:creator>Mokytoja</dc:creator>
  <cp:lastModifiedBy>Audronė Pivorienė</cp:lastModifiedBy>
  <cp:revision>169</cp:revision>
  <dcterms:created xsi:type="dcterms:W3CDTF">2015-02-11T13:34:36Z</dcterms:created>
  <dcterms:modified xsi:type="dcterms:W3CDTF">2024-02-12T11:10:59Z</dcterms:modified>
</cp:coreProperties>
</file>