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9" r:id="rId4"/>
    <p:sldId id="336" r:id="rId5"/>
    <p:sldId id="301" r:id="rId6"/>
    <p:sldId id="260" r:id="rId7"/>
    <p:sldId id="259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03" r:id="rId21"/>
    <p:sldId id="30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0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84" r:id="rId41"/>
    <p:sldId id="311" r:id="rId42"/>
    <p:sldId id="327" r:id="rId43"/>
    <p:sldId id="328" r:id="rId44"/>
    <p:sldId id="306" r:id="rId45"/>
    <p:sldId id="330" r:id="rId46"/>
    <p:sldId id="331" r:id="rId47"/>
    <p:sldId id="329" r:id="rId48"/>
    <p:sldId id="316" r:id="rId49"/>
    <p:sldId id="317" r:id="rId50"/>
    <p:sldId id="326" r:id="rId51"/>
    <p:sldId id="333" r:id="rId52"/>
    <p:sldId id="321" r:id="rId53"/>
    <p:sldId id="323" r:id="rId54"/>
    <p:sldId id="324" r:id="rId55"/>
    <p:sldId id="325" r:id="rId56"/>
    <p:sldId id="334" r:id="rId57"/>
    <p:sldId id="335" r:id="rId58"/>
    <p:sldId id="314" r:id="rId59"/>
    <p:sldId id="332" r:id="rId60"/>
    <p:sldId id="315" r:id="rId61"/>
    <p:sldId id="313" r:id="rId62"/>
    <p:sldId id="312" r:id="rId63"/>
    <p:sldId id="305" r:id="rId64"/>
    <p:sldId id="307" r:id="rId65"/>
    <p:sldId id="308" r:id="rId66"/>
    <p:sldId id="309" r:id="rId67"/>
    <p:sldId id="31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Šviesus stilius 3 – paryškinima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Šviesus stilius 1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Knyg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Knyg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Knyga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Knyga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800" b="1"/>
              <a:t>1-4 klasių</a:t>
            </a:r>
            <a:r>
              <a:rPr lang="lt-LT" sz="2800" b="1" baseline="0"/>
              <a:t> tėvų prisijungimai  prie el.dienyno Tamo</a:t>
            </a:r>
            <a:endParaRPr lang="en-GB" sz="2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Lapas1!$B$6</c:f>
              <c:strCache>
                <c:ptCount val="1"/>
                <c:pt idx="0">
                  <c:v>Kiek tėvų jungiasi kasdien?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Lapas1!$C$5:$N$5</c:f>
              <c:strCache>
                <c:ptCount val="12"/>
                <c:pt idx="0">
                  <c:v>1a</c:v>
                </c:pt>
                <c:pt idx="1">
                  <c:v>1c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  <c:pt idx="5">
                  <c:v>3a</c:v>
                </c:pt>
                <c:pt idx="6">
                  <c:v>3b</c:v>
                </c:pt>
                <c:pt idx="7">
                  <c:v>3c</c:v>
                </c:pt>
                <c:pt idx="8">
                  <c:v>4a</c:v>
                </c:pt>
                <c:pt idx="9">
                  <c:v>4b</c:v>
                </c:pt>
                <c:pt idx="10">
                  <c:v>4c</c:v>
                </c:pt>
                <c:pt idx="11">
                  <c:v>4d</c:v>
                </c:pt>
              </c:strCache>
            </c:strRef>
          </c:cat>
          <c:val>
            <c:numRef>
              <c:f>Lapas1!$C$6:$N$6</c:f>
              <c:numCache>
                <c:formatCode>General</c:formatCode>
                <c:ptCount val="12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18</c:v>
                </c:pt>
                <c:pt idx="4">
                  <c:v>13</c:v>
                </c:pt>
                <c:pt idx="5">
                  <c:v>18</c:v>
                </c:pt>
                <c:pt idx="6">
                  <c:v>20</c:v>
                </c:pt>
                <c:pt idx="7">
                  <c:v>21</c:v>
                </c:pt>
                <c:pt idx="8">
                  <c:v>13</c:v>
                </c:pt>
                <c:pt idx="9">
                  <c:v>12</c:v>
                </c:pt>
                <c:pt idx="10">
                  <c:v>15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4-41F4-A13D-5AB0B194CD00}"/>
            </c:ext>
          </c:extLst>
        </c:ser>
        <c:ser>
          <c:idx val="1"/>
          <c:order val="1"/>
          <c:tx>
            <c:strRef>
              <c:f>Lapas1!$B$7</c:f>
              <c:strCache>
                <c:ptCount val="1"/>
                <c:pt idx="0">
                  <c:v>Kiek tėvų jungiasi 1 kart per savaitę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4.3055554378402389E-3"/>
                  <c:y val="2.00569364308823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34-41F4-A13D-5AB0B194CD00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6280423876847555E-2"/>
                      <c:h val="5.00922777004453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334-41F4-A13D-5AB0B194CD00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102429841906447E-2"/>
                      <c:h val="5.61093586297101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334-41F4-A13D-5AB0B194CD00}"/>
                </c:ext>
              </c:extLst>
            </c:dLbl>
            <c:dLbl>
              <c:idx val="10"/>
              <c:layout>
                <c:manualLayout>
                  <c:x val="3.2291665783801787E-3"/>
                  <c:y val="-7.35412506917651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34-41F4-A13D-5AB0B194CD00}"/>
                </c:ext>
              </c:extLst>
            </c:dLbl>
            <c:dLbl>
              <c:idx val="11"/>
              <c:layout>
                <c:manualLayout>
                  <c:x val="6.4583331567603574E-3"/>
                  <c:y val="-7.35412506917651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34-41F4-A13D-5AB0B194CD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Lapas1!$C$5:$N$5</c:f>
              <c:strCache>
                <c:ptCount val="12"/>
                <c:pt idx="0">
                  <c:v>1a</c:v>
                </c:pt>
                <c:pt idx="1">
                  <c:v>1c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  <c:pt idx="5">
                  <c:v>3a</c:v>
                </c:pt>
                <c:pt idx="6">
                  <c:v>3b</c:v>
                </c:pt>
                <c:pt idx="7">
                  <c:v>3c</c:v>
                </c:pt>
                <c:pt idx="8">
                  <c:v>4a</c:v>
                </c:pt>
                <c:pt idx="9">
                  <c:v>4b</c:v>
                </c:pt>
                <c:pt idx="10">
                  <c:v>4c</c:v>
                </c:pt>
                <c:pt idx="11">
                  <c:v>4d</c:v>
                </c:pt>
              </c:strCache>
            </c:strRef>
          </c:cat>
          <c:val>
            <c:numRef>
              <c:f>Lapas1!$C$7:$N$7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5</c:v>
                </c:pt>
                <c:pt idx="7">
                  <c:v>2</c:v>
                </c:pt>
                <c:pt idx="8">
                  <c:v>9</c:v>
                </c:pt>
                <c:pt idx="9">
                  <c:v>10</c:v>
                </c:pt>
                <c:pt idx="10">
                  <c:v>5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34-41F4-A13D-5AB0B194CD00}"/>
            </c:ext>
          </c:extLst>
        </c:ser>
        <c:ser>
          <c:idx val="2"/>
          <c:order val="2"/>
          <c:tx>
            <c:strRef>
              <c:f>Lapas1!$B$8</c:f>
              <c:strCache>
                <c:ptCount val="1"/>
                <c:pt idx="0">
                  <c:v>Kiek tėvų jungiasi kartą per mėn?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9"/>
              <c:layout>
                <c:manualLayout>
                  <c:x val="3.229166578380020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34-41F4-A13D-5AB0B194CD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Lapas1!$C$5:$N$5</c:f>
              <c:strCache>
                <c:ptCount val="12"/>
                <c:pt idx="0">
                  <c:v>1a</c:v>
                </c:pt>
                <c:pt idx="1">
                  <c:v>1c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  <c:pt idx="5">
                  <c:v>3a</c:v>
                </c:pt>
                <c:pt idx="6">
                  <c:v>3b</c:v>
                </c:pt>
                <c:pt idx="7">
                  <c:v>3c</c:v>
                </c:pt>
                <c:pt idx="8">
                  <c:v>4a</c:v>
                </c:pt>
                <c:pt idx="9">
                  <c:v>4b</c:v>
                </c:pt>
                <c:pt idx="10">
                  <c:v>4c</c:v>
                </c:pt>
                <c:pt idx="11">
                  <c:v>4d</c:v>
                </c:pt>
              </c:strCache>
            </c:strRef>
          </c:cat>
          <c:val>
            <c:numRef>
              <c:f>Lapas1!$C$8:$N$8</c:f>
              <c:numCache>
                <c:formatCode>General</c:formatCode>
                <c:ptCount val="12"/>
                <c:pt idx="5">
                  <c:v>1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34-41F4-A13D-5AB0B194CD00}"/>
            </c:ext>
          </c:extLst>
        </c:ser>
        <c:ser>
          <c:idx val="3"/>
          <c:order val="3"/>
          <c:tx>
            <c:strRef>
              <c:f>Lapas1!$B$9</c:f>
              <c:strCache>
                <c:ptCount val="1"/>
                <c:pt idx="0">
                  <c:v>Kiek tėvų visai nesijungia?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Lapas1!$C$5:$N$5</c:f>
              <c:strCache>
                <c:ptCount val="12"/>
                <c:pt idx="0">
                  <c:v>1a</c:v>
                </c:pt>
                <c:pt idx="1">
                  <c:v>1c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  <c:pt idx="5">
                  <c:v>3a</c:v>
                </c:pt>
                <c:pt idx="6">
                  <c:v>3b</c:v>
                </c:pt>
                <c:pt idx="7">
                  <c:v>3c</c:v>
                </c:pt>
                <c:pt idx="8">
                  <c:v>4a</c:v>
                </c:pt>
                <c:pt idx="9">
                  <c:v>4b</c:v>
                </c:pt>
                <c:pt idx="10">
                  <c:v>4c</c:v>
                </c:pt>
                <c:pt idx="11">
                  <c:v>4d</c:v>
                </c:pt>
              </c:strCache>
            </c:strRef>
          </c:cat>
          <c:val>
            <c:numRef>
              <c:f>Lapas1!$C$9:$N$9</c:f>
              <c:numCache>
                <c:formatCode>General</c:formatCode>
                <c:ptCount val="12"/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34-41F4-A13D-5AB0B194CD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35630736"/>
        <c:axId val="935631152"/>
        <c:axId val="0"/>
      </c:bar3DChart>
      <c:catAx>
        <c:axId val="93563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631152"/>
        <c:crosses val="autoZero"/>
        <c:auto val="1"/>
        <c:lblAlgn val="ctr"/>
        <c:lblOffset val="100"/>
        <c:noMultiLvlLbl val="0"/>
      </c:catAx>
      <c:valAx>
        <c:axId val="935631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63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lt-LT" sz="2800" b="1" i="0" baseline="0" dirty="0">
                <a:effectLst/>
              </a:rPr>
              <a:t>5-8 klasių tėvų prisijungimai  prie </a:t>
            </a:r>
            <a:r>
              <a:rPr lang="lt-LT" sz="2800" b="1" i="0" baseline="0" dirty="0" err="1">
                <a:effectLst/>
              </a:rPr>
              <a:t>el.dienyno</a:t>
            </a:r>
            <a:r>
              <a:rPr lang="lt-LT" sz="2800" b="1" i="0" baseline="0" dirty="0">
                <a:effectLst/>
              </a:rPr>
              <a:t> </a:t>
            </a:r>
            <a:r>
              <a:rPr lang="lt-LT" sz="2800" b="1" i="0" baseline="0" dirty="0" err="1">
                <a:effectLst/>
              </a:rPr>
              <a:t>Tamo</a:t>
            </a:r>
            <a:endParaRPr lang="en-GB" sz="2800" dirty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en-GB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Lapas1!$B$6</c:f>
              <c:strCache>
                <c:ptCount val="1"/>
                <c:pt idx="0">
                  <c:v>Kiek tėvų jungiasi kasdien?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Lapas1!$O$5:$Y$5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Lapas1!$O$6:$Y$6</c:f>
              <c:numCache>
                <c:formatCode>General</c:formatCode>
                <c:ptCount val="11"/>
                <c:pt idx="0">
                  <c:v>27</c:v>
                </c:pt>
                <c:pt idx="1">
                  <c:v>20</c:v>
                </c:pt>
                <c:pt idx="2">
                  <c:v>27</c:v>
                </c:pt>
                <c:pt idx="3">
                  <c:v>18</c:v>
                </c:pt>
                <c:pt idx="4">
                  <c:v>18</c:v>
                </c:pt>
                <c:pt idx="5">
                  <c:v>20</c:v>
                </c:pt>
                <c:pt idx="6">
                  <c:v>15</c:v>
                </c:pt>
                <c:pt idx="7">
                  <c:v>22</c:v>
                </c:pt>
                <c:pt idx="8">
                  <c:v>18</c:v>
                </c:pt>
                <c:pt idx="9">
                  <c:v>11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A-458D-BD23-3A15DB8393DE}"/>
            </c:ext>
          </c:extLst>
        </c:ser>
        <c:ser>
          <c:idx val="1"/>
          <c:order val="1"/>
          <c:tx>
            <c:strRef>
              <c:f>Lapas1!$B$7</c:f>
              <c:strCache>
                <c:ptCount val="1"/>
                <c:pt idx="0">
                  <c:v>Kiek tėvų jungiasi 1 kart per savaitę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Lapas1!$O$5:$Y$5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Lapas1!$O$7:$Y$7</c:f>
              <c:numCache>
                <c:formatCode>General</c:formatCode>
                <c:ptCount val="11"/>
                <c:pt idx="0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6</c:v>
                </c:pt>
                <c:pt idx="4">
                  <c:v>2</c:v>
                </c:pt>
                <c:pt idx="5">
                  <c:v>1</c:v>
                </c:pt>
                <c:pt idx="6">
                  <c:v>10</c:v>
                </c:pt>
                <c:pt idx="7">
                  <c:v>3</c:v>
                </c:pt>
                <c:pt idx="8">
                  <c:v>6</c:v>
                </c:pt>
                <c:pt idx="9">
                  <c:v>11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A-458D-BD23-3A15DB8393DE}"/>
            </c:ext>
          </c:extLst>
        </c:ser>
        <c:ser>
          <c:idx val="2"/>
          <c:order val="2"/>
          <c:tx>
            <c:strRef>
              <c:f>Lapas1!$B$8</c:f>
              <c:strCache>
                <c:ptCount val="1"/>
                <c:pt idx="0">
                  <c:v>Kiek tėvų jungiasi kartą per mėn?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Lapas1!$O$5:$Y$5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Lapas1!$O$8:$Y$8</c:f>
              <c:numCache>
                <c:formatCode>General</c:formatCode>
                <c:ptCount val="11"/>
                <c:pt idx="1">
                  <c:v>1</c:v>
                </c:pt>
                <c:pt idx="4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FA-458D-BD23-3A15DB8393DE}"/>
            </c:ext>
          </c:extLst>
        </c:ser>
        <c:ser>
          <c:idx val="3"/>
          <c:order val="3"/>
          <c:tx>
            <c:strRef>
              <c:f>Lapas1!$B$9</c:f>
              <c:strCache>
                <c:ptCount val="1"/>
                <c:pt idx="0">
                  <c:v>Kiek tėvų visai nesijungia?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Lapas1!$O$5:$Y$5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Lapas1!$O$9:$Y$9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3-3BFA-458D-BD23-3A15DB8393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73604960"/>
        <c:axId val="1073611616"/>
        <c:axId val="0"/>
      </c:bar3DChart>
      <c:catAx>
        <c:axId val="107360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611616"/>
        <c:crosses val="autoZero"/>
        <c:auto val="1"/>
        <c:lblAlgn val="ctr"/>
        <c:lblOffset val="100"/>
        <c:noMultiLvlLbl val="0"/>
      </c:catAx>
      <c:valAx>
        <c:axId val="107361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60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t-LT" sz="2400" b="1" i="0" baseline="0" dirty="0">
                <a:effectLst/>
              </a:rPr>
              <a:t>1-4 klasių mokinių prisijungimai  prie </a:t>
            </a:r>
            <a:r>
              <a:rPr lang="lt-LT" sz="2400" b="1" i="0" baseline="0" dirty="0" err="1">
                <a:effectLst/>
              </a:rPr>
              <a:t>el.dienyno</a:t>
            </a:r>
            <a:r>
              <a:rPr lang="lt-LT" sz="2400" b="1" i="0" baseline="0" dirty="0">
                <a:effectLst/>
              </a:rPr>
              <a:t> </a:t>
            </a:r>
            <a:r>
              <a:rPr lang="lt-LT" sz="2400" b="1" i="0" baseline="0" dirty="0" err="1">
                <a:effectLst/>
              </a:rPr>
              <a:t>Tamo</a:t>
            </a:r>
            <a:endParaRPr lang="en-GB" sz="2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Lapas2!$B$6</c:f>
              <c:strCache>
                <c:ptCount val="1"/>
                <c:pt idx="0">
                  <c:v>Kiek mokinių jungiasi kasdien?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(Lapas2!$F$5,Lapas2!$J$5:$O$5)</c:f>
              <c:strCache>
                <c:ptCount val="7"/>
                <c:pt idx="0">
                  <c:v>2a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4c</c:v>
                </c:pt>
                <c:pt idx="6">
                  <c:v>4d</c:v>
                </c:pt>
              </c:strCache>
            </c:strRef>
          </c:cat>
          <c:val>
            <c:numRef>
              <c:f>(Lapas2!$F$6,Lapas2!$J$6:$O$6)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10</c:v>
                </c:pt>
                <c:pt idx="3">
                  <c:v>9</c:v>
                </c:pt>
                <c:pt idx="4">
                  <c:v>7</c:v>
                </c:pt>
                <c:pt idx="5">
                  <c:v>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00-4045-AD7B-891780998CEC}"/>
            </c:ext>
          </c:extLst>
        </c:ser>
        <c:ser>
          <c:idx val="1"/>
          <c:order val="1"/>
          <c:tx>
            <c:strRef>
              <c:f>Lapas2!$B$7</c:f>
              <c:strCache>
                <c:ptCount val="1"/>
                <c:pt idx="0">
                  <c:v>Kiek mokinių jungiasi 1-2 kart per savaitę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(Lapas2!$F$5,Lapas2!$J$5:$O$5)</c:f>
              <c:strCache>
                <c:ptCount val="7"/>
                <c:pt idx="0">
                  <c:v>2a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4c</c:v>
                </c:pt>
                <c:pt idx="6">
                  <c:v>4d</c:v>
                </c:pt>
              </c:strCache>
            </c:strRef>
          </c:cat>
          <c:val>
            <c:numRef>
              <c:f>(Lapas2!$F$7,Lapas2!$J$7:$O$7)</c:f>
              <c:numCache>
                <c:formatCode>General</c:formatCode>
                <c:ptCount val="7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11</c:v>
                </c:pt>
                <c:pt idx="4">
                  <c:v>15</c:v>
                </c:pt>
                <c:pt idx="5">
                  <c:v>8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00-4045-AD7B-891780998CEC}"/>
            </c:ext>
          </c:extLst>
        </c:ser>
        <c:ser>
          <c:idx val="2"/>
          <c:order val="2"/>
          <c:tx>
            <c:strRef>
              <c:f>Lapas2!$B$8</c:f>
              <c:strCache>
                <c:ptCount val="1"/>
                <c:pt idx="0">
                  <c:v>Kiek mokinių jungiasi kartą per mėn?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(Lapas2!$F$5,Lapas2!$J$5:$O$5)</c:f>
              <c:strCache>
                <c:ptCount val="7"/>
                <c:pt idx="0">
                  <c:v>2a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4c</c:v>
                </c:pt>
                <c:pt idx="6">
                  <c:v>4d</c:v>
                </c:pt>
              </c:strCache>
            </c:strRef>
          </c:cat>
          <c:val>
            <c:numRef>
              <c:f>(Lapas2!$F$8,Lapas2!$J$8:$O$8)</c:f>
              <c:numCache>
                <c:formatCode>General</c:formatCode>
                <c:ptCount val="7"/>
                <c:pt idx="0">
                  <c:v>9</c:v>
                </c:pt>
                <c:pt idx="1">
                  <c:v>1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00-4045-AD7B-891780998CEC}"/>
            </c:ext>
          </c:extLst>
        </c:ser>
        <c:ser>
          <c:idx val="3"/>
          <c:order val="3"/>
          <c:tx>
            <c:strRef>
              <c:f>Lapas2!$B$9</c:f>
              <c:strCache>
                <c:ptCount val="1"/>
                <c:pt idx="0">
                  <c:v>Kiek mokinių visai nesijungia?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(Lapas2!$F$5,Lapas2!$J$5:$O$5)</c:f>
              <c:strCache>
                <c:ptCount val="7"/>
                <c:pt idx="0">
                  <c:v>2a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4c</c:v>
                </c:pt>
                <c:pt idx="6">
                  <c:v>4d</c:v>
                </c:pt>
              </c:strCache>
            </c:strRef>
          </c:cat>
          <c:val>
            <c:numRef>
              <c:f>(Lapas2!$F$9,Lapas2!$J$9:$O$9)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00-4045-AD7B-891780998C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94537472"/>
        <c:axId val="1094544544"/>
        <c:axId val="0"/>
      </c:bar3DChart>
      <c:catAx>
        <c:axId val="109453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4544544"/>
        <c:crosses val="autoZero"/>
        <c:auto val="1"/>
        <c:lblAlgn val="ctr"/>
        <c:lblOffset val="100"/>
        <c:noMultiLvlLbl val="0"/>
      </c:catAx>
      <c:valAx>
        <c:axId val="109454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4537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400" b="1" i="0" u="none" strike="noStrike" baseline="0" dirty="0">
                <a:effectLst/>
              </a:rPr>
              <a:t>5-8 klasių mokinių prisijungimai  prie </a:t>
            </a:r>
            <a:r>
              <a:rPr lang="lt-LT" sz="2400" b="1" i="0" u="none" strike="noStrike" baseline="0" dirty="0" err="1">
                <a:effectLst/>
              </a:rPr>
              <a:t>el.dienyno</a:t>
            </a:r>
            <a:r>
              <a:rPr lang="lt-LT" sz="2400" b="1" i="0" u="none" strike="noStrike" baseline="0" dirty="0">
                <a:effectLst/>
              </a:rPr>
              <a:t>  </a:t>
            </a:r>
            <a:r>
              <a:rPr lang="lt-LT" sz="2400" b="1" i="0" u="none" strike="noStrike" baseline="0" dirty="0" err="1">
                <a:effectLst/>
              </a:rPr>
              <a:t>Tamo</a:t>
            </a:r>
            <a:endParaRPr lang="en-GB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Lapas2!$B$6</c:f>
              <c:strCache>
                <c:ptCount val="1"/>
                <c:pt idx="0">
                  <c:v>Kiek mokinių jungiasi kasdien?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Lapas2!$P$5:$Z$5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Lapas2!$P$6:$Z$6</c:f>
              <c:numCache>
                <c:formatCode>General</c:formatCode>
                <c:ptCount val="11"/>
                <c:pt idx="0">
                  <c:v>25</c:v>
                </c:pt>
                <c:pt idx="1">
                  <c:v>25</c:v>
                </c:pt>
                <c:pt idx="2">
                  <c:v>26</c:v>
                </c:pt>
                <c:pt idx="3">
                  <c:v>14</c:v>
                </c:pt>
                <c:pt idx="4">
                  <c:v>19</c:v>
                </c:pt>
                <c:pt idx="5">
                  <c:v>21</c:v>
                </c:pt>
                <c:pt idx="6">
                  <c:v>22</c:v>
                </c:pt>
                <c:pt idx="7">
                  <c:v>26</c:v>
                </c:pt>
                <c:pt idx="8">
                  <c:v>26</c:v>
                </c:pt>
                <c:pt idx="9">
                  <c:v>15</c:v>
                </c:pt>
                <c:pt idx="1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7-44D7-83E3-1C77AB0B0E41}"/>
            </c:ext>
          </c:extLst>
        </c:ser>
        <c:ser>
          <c:idx val="1"/>
          <c:order val="1"/>
          <c:tx>
            <c:strRef>
              <c:f>Lapas2!$B$7</c:f>
              <c:strCache>
                <c:ptCount val="1"/>
                <c:pt idx="0">
                  <c:v>Kiek mokinių jungiasi 1-2 kart per savaitę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Lapas2!$P$5:$Z$5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Lapas2!$P$7:$Z$7</c:f>
              <c:numCache>
                <c:formatCode>General</c:formatCode>
                <c:ptCount val="11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10</c:v>
                </c:pt>
                <c:pt idx="4">
                  <c:v>3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7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27-44D7-83E3-1C77AB0B0E41}"/>
            </c:ext>
          </c:extLst>
        </c:ser>
        <c:ser>
          <c:idx val="2"/>
          <c:order val="2"/>
          <c:tx>
            <c:strRef>
              <c:f>Lapas2!$B$8</c:f>
              <c:strCache>
                <c:ptCount val="1"/>
                <c:pt idx="0">
                  <c:v>Kiek mokinių jungiasi kartą per mėn?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Lapas2!$P$5:$Z$5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Lapas2!$P$8:$Z$8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27-44D7-83E3-1C77AB0B0E41}"/>
            </c:ext>
          </c:extLst>
        </c:ser>
        <c:ser>
          <c:idx val="3"/>
          <c:order val="3"/>
          <c:tx>
            <c:strRef>
              <c:f>Lapas2!$B$9</c:f>
              <c:strCache>
                <c:ptCount val="1"/>
                <c:pt idx="0">
                  <c:v>Kiek mokinių visai nesijungia?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Lapas2!$P$5:$Z$5</c:f>
              <c:strCache>
                <c:ptCount val="11"/>
                <c:pt idx="0">
                  <c:v>5a</c:v>
                </c:pt>
                <c:pt idx="1">
                  <c:v>5b</c:v>
                </c:pt>
                <c:pt idx="2">
                  <c:v>5c</c:v>
                </c:pt>
                <c:pt idx="3">
                  <c:v>6a</c:v>
                </c:pt>
                <c:pt idx="4">
                  <c:v>6b</c:v>
                </c:pt>
                <c:pt idx="5">
                  <c:v>6c</c:v>
                </c:pt>
                <c:pt idx="6">
                  <c:v>7a</c:v>
                </c:pt>
                <c:pt idx="7">
                  <c:v>7b</c:v>
                </c:pt>
                <c:pt idx="8">
                  <c:v>7c</c:v>
                </c:pt>
                <c:pt idx="9">
                  <c:v>8b</c:v>
                </c:pt>
                <c:pt idx="10">
                  <c:v>8c</c:v>
                </c:pt>
              </c:strCache>
            </c:strRef>
          </c:cat>
          <c:val>
            <c:numRef>
              <c:f>Lapas2!$P$9:$Z$9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27-44D7-83E3-1C77AB0B0E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2840080"/>
        <c:axId val="1062826768"/>
        <c:axId val="0"/>
      </c:bar3DChart>
      <c:catAx>
        <c:axId val="106284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826768"/>
        <c:crosses val="autoZero"/>
        <c:auto val="1"/>
        <c:lblAlgn val="ctr"/>
        <c:lblOffset val="100"/>
        <c:noMultiLvlLbl val="0"/>
      </c:catAx>
      <c:valAx>
        <c:axId val="106282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84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2DAFD0-F9E5-FD75-81B9-4730C7B6C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E6389D2-37D6-5017-54A5-A91E3BE3E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2E514B4-09E0-1987-7F42-0E87D7F3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B1CB71F-F848-7593-235A-0822530D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E106E11-F909-FA0E-97AB-BD4D4A43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73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89ADB9-4247-FB19-F706-182AD438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E411D6CB-939F-688A-9A7D-BEDB05D1C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FF17391-85BB-0765-26AF-9B963E16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D158F7B-EF76-2163-568C-83D7FBF0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DD6ACE7-12BC-792C-B789-D0E64A6E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37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BFD710B-EBA9-9A09-1192-DBBEA7372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AFB3059-3172-153B-0067-3EB72B222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82CED3C-ABF3-7F71-7E54-2AC2CA7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2CB2EBE-5A23-6638-82F5-D7DA671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2D27BED-32E7-E254-8C33-9B5FD16F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4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F080FFF-C887-A546-202F-C30A53888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D554958-7A01-CE65-81CB-597BD3776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7F1BA9B-1CBD-09AF-22B2-05336B58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74C013D-92A6-8EA2-30C9-C43CFEA8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ADB5892-C930-C066-80EC-BBCC8E32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5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9887F8-4930-5A9B-FFC8-ED82F32D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C16A193-AF97-5737-34C7-2A069A6F7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3A479FE-FCFE-2804-E669-B8E6CB9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713D986-0977-8987-F2BA-B52ECC22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2D78086-7129-D4D5-804C-EC69A747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72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50D163A-4E0F-1022-F5A2-6D6B7408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B6B47AA-D16C-70D1-221F-68DD433B2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7373AAB-9924-6E35-5F19-EFD376AF8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2972CF8-BFFA-CC19-0F4E-B6A86F42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59017D22-50D4-6654-98DC-3926E58A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A70E6892-ADDD-0B11-3F31-03541A3B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28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F6B3BB-8F1A-EE6E-BEF1-F382F3B4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D59F3CA-9B0B-E7DD-E47C-F4B2BEF91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00F9238A-CEF9-C1D0-D5DF-21180174F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58BB0B43-B9A6-4DE5-7D9F-C38722E8E6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944FC14-7E0F-7C6E-BEF5-4B059A15E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BAD8B65C-ECAC-C7D4-C61F-B79BEE17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423DFB2F-D8E8-2C30-8BA8-C5890500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E9904FC0-9F2D-8C0D-2C12-258B6F17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28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57ED56-8CF0-ADDE-6C4C-0F7E78C6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27F40061-128B-0668-8F1F-0FB7FF7D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7EEDA27-EEB4-B346-E335-74E1679A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ABAD7C41-E008-483C-8C5F-0F351372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88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85001C42-033C-E9B9-FF92-047ACCDF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B6C7A02B-A466-34AD-2BF3-C27C3FD3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3AF6A14-7BF9-4941-D052-15FD7A3C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08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3BAAEB7-B81C-0A85-6EE9-C793BC1F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837A6FF-1E44-FA7C-B0D3-20851B6C8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115198FB-1165-2201-A15D-358E12107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BDF686E-4757-9033-AA68-D9522AC7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F865630-1165-A1E3-42D4-A32E7CEA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FE53555F-FD96-025E-0942-64423140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93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35B2E32-0014-98F3-08A8-E89D9866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1D7B41DD-DBD6-2604-0E42-3AC206EF1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10583CF-8241-9B53-40E7-EE0349D0D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19F82C9-1C02-08C1-1426-FC476F97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563242A-69C7-901D-984C-001BFC79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A43E9350-848A-E9C2-D2EA-BE054257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8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B0DBEA50-09B4-D1AC-E06E-81871505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D508A86-3687-BEEC-CFD4-EFBB73D10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35E870C-2607-5288-C3DF-1558748D5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C19AD-0498-47B4-9C16-235633089C3C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B161CB4-53D4-F5C0-20FD-C2EC420B4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2485573-2C4F-2DB6-E1F7-903CB7606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B9DFC-EA41-4A6D-9B91-27D754B2FA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89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35D6AC4-D330-4A7F-8982-89FA83A89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lt-LT" sz="7200" b="1" dirty="0"/>
              <a:t>Veiklos kokybės įsivertinimas progimnazijoje</a:t>
            </a:r>
            <a:endParaRPr lang="en-GB" sz="7200" b="1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1B48896-FF98-429C-8350-4D9BDBAB9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Autofit/>
          </a:bodyPr>
          <a:lstStyle/>
          <a:p>
            <a:r>
              <a:rPr lang="lt-LT" sz="2800" dirty="0"/>
              <a:t>Nariai: Ligita Kazakauskienė, Zita Juškaitė, Rasa </a:t>
            </a:r>
            <a:r>
              <a:rPr lang="lt-LT" sz="2800" dirty="0" err="1"/>
              <a:t>Tirūnienė</a:t>
            </a:r>
            <a:r>
              <a:rPr lang="lt-LT" sz="2800" dirty="0"/>
              <a:t>, Gitana </a:t>
            </a:r>
            <a:r>
              <a:rPr lang="lt-LT" sz="2800" dirty="0" err="1"/>
              <a:t>Ruškienė</a:t>
            </a:r>
            <a:r>
              <a:rPr lang="lt-LT" sz="2800" dirty="0"/>
              <a:t>, Vilma </a:t>
            </a:r>
            <a:r>
              <a:rPr lang="lt-LT" sz="2800" dirty="0" err="1"/>
              <a:t>Narkienė</a:t>
            </a:r>
            <a:endParaRPr lang="lt-LT" sz="2800" dirty="0"/>
          </a:p>
          <a:p>
            <a:endParaRPr lang="lt-LT" sz="2800" dirty="0"/>
          </a:p>
          <a:p>
            <a:r>
              <a:rPr lang="en-GB" sz="2800" dirty="0"/>
              <a:t>202</a:t>
            </a:r>
            <a:r>
              <a:rPr lang="lt-LT" sz="2800" dirty="0"/>
              <a:t>2</a:t>
            </a:r>
            <a:r>
              <a:rPr lang="en-GB" sz="2800" dirty="0"/>
              <a:t> </a:t>
            </a:r>
            <a:r>
              <a:rPr lang="en-GB" sz="2800" dirty="0" err="1"/>
              <a:t>metai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624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7E38A1-A009-308F-6EF7-50E58BB8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5DA6381-523A-3422-28DA-91CD280B8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F8E64CC-267B-A793-A341-B7BC37CE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5" t="24653" r="45564" b="30896"/>
          <a:stretch/>
        </p:blipFill>
        <p:spPr>
          <a:xfrm>
            <a:off x="838200" y="365125"/>
            <a:ext cx="10405782" cy="69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B90D54F-9F41-657B-EE78-286AE3B8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DDAB46A-730D-02F0-1B93-277203324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99" t="26284" r="47077" b="24683"/>
          <a:stretch/>
        </p:blipFill>
        <p:spPr>
          <a:xfrm>
            <a:off x="747252" y="0"/>
            <a:ext cx="9438967" cy="7186866"/>
          </a:xfrm>
        </p:spPr>
      </p:pic>
    </p:spTree>
    <p:extLst>
      <p:ext uri="{BB962C8B-B14F-4D97-AF65-F5344CB8AC3E}">
        <p14:creationId xmlns:p14="http://schemas.microsoft.com/office/powerpoint/2010/main" val="258146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9826E25-76FD-E2DF-5D16-CDCA0659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AC38965-A978-ACAE-2AB7-0ED29F9E7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91" t="11083" r="44154" b="40110"/>
          <a:stretch/>
        </p:blipFill>
        <p:spPr>
          <a:xfrm>
            <a:off x="707923" y="51051"/>
            <a:ext cx="10196051" cy="7058805"/>
          </a:xfrm>
        </p:spPr>
      </p:pic>
    </p:spTree>
    <p:extLst>
      <p:ext uri="{BB962C8B-B14F-4D97-AF65-F5344CB8AC3E}">
        <p14:creationId xmlns:p14="http://schemas.microsoft.com/office/powerpoint/2010/main" val="93332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5892415-7648-7FDA-B015-F8449DB2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175E3E5-44DC-1223-AD92-ACA0C209C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64" t="19053" r="43645" b="32139"/>
          <a:stretch/>
        </p:blipFill>
        <p:spPr>
          <a:xfrm>
            <a:off x="1115961" y="207690"/>
            <a:ext cx="9960078" cy="6786676"/>
          </a:xfrm>
        </p:spPr>
      </p:pic>
    </p:spTree>
    <p:extLst>
      <p:ext uri="{BB962C8B-B14F-4D97-AF65-F5344CB8AC3E}">
        <p14:creationId xmlns:p14="http://schemas.microsoft.com/office/powerpoint/2010/main" val="142364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5C8A917-F533-69EB-6017-9ECA94C6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FB33FFA-C4EC-916B-4EEC-26AE1C319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55" t="27414" r="42120" b="25135"/>
          <a:stretch/>
        </p:blipFill>
        <p:spPr>
          <a:xfrm>
            <a:off x="838199" y="-249131"/>
            <a:ext cx="10763866" cy="6788026"/>
          </a:xfrm>
        </p:spPr>
      </p:pic>
    </p:spTree>
    <p:extLst>
      <p:ext uri="{BB962C8B-B14F-4D97-AF65-F5344CB8AC3E}">
        <p14:creationId xmlns:p14="http://schemas.microsoft.com/office/powerpoint/2010/main" val="427667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8DB3FA-F37F-92AE-0A5D-335645A1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FBA7C75-49F4-152B-4AD1-790252B7F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18" t="27866" r="42246" b="27620"/>
          <a:stretch/>
        </p:blipFill>
        <p:spPr>
          <a:xfrm>
            <a:off x="591938" y="216311"/>
            <a:ext cx="10761862" cy="6503338"/>
          </a:xfrm>
        </p:spPr>
      </p:pic>
    </p:spTree>
    <p:extLst>
      <p:ext uri="{BB962C8B-B14F-4D97-AF65-F5344CB8AC3E}">
        <p14:creationId xmlns:p14="http://schemas.microsoft.com/office/powerpoint/2010/main" val="4241068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0A05FC8-6CE1-FE4D-5EF4-55477E708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B54273A-4E28-1CC4-FD61-43DC25465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08" t="12953" r="39324" b="35077"/>
          <a:stretch/>
        </p:blipFill>
        <p:spPr>
          <a:xfrm>
            <a:off x="565355" y="0"/>
            <a:ext cx="11061290" cy="7438873"/>
          </a:xfrm>
        </p:spPr>
      </p:pic>
    </p:spTree>
    <p:extLst>
      <p:ext uri="{BB962C8B-B14F-4D97-AF65-F5344CB8AC3E}">
        <p14:creationId xmlns:p14="http://schemas.microsoft.com/office/powerpoint/2010/main" val="54985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7CBE811-65BA-5AA0-BA9A-274336ED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796025A-5B1E-3F2C-B6B5-A6188D842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99" t="19279" r="40087" b="29202"/>
          <a:stretch/>
        </p:blipFill>
        <p:spPr>
          <a:xfrm>
            <a:off x="838200" y="-110353"/>
            <a:ext cx="10901516" cy="7310431"/>
          </a:xfrm>
        </p:spPr>
      </p:pic>
    </p:spTree>
    <p:extLst>
      <p:ext uri="{BB962C8B-B14F-4D97-AF65-F5344CB8AC3E}">
        <p14:creationId xmlns:p14="http://schemas.microsoft.com/office/powerpoint/2010/main" val="402956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0F1EB2B-F064-132B-D6A4-4DD6CE6E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7" y="365126"/>
            <a:ext cx="11019503" cy="962230"/>
          </a:xfrm>
        </p:spPr>
        <p:txBody>
          <a:bodyPr/>
          <a:lstStyle/>
          <a:p>
            <a:r>
              <a:rPr lang="lt-LT" b="1" dirty="0"/>
              <a:t>Mokytojai, dalyvavę apklausoje 28 iš 41</a:t>
            </a:r>
            <a:endParaRPr lang="en-GB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9D88D3E-E88F-219D-FDA4-3C1DE0DD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806" y="1825625"/>
            <a:ext cx="4451555" cy="4351338"/>
          </a:xfrm>
        </p:spPr>
        <p:txBody>
          <a:bodyPr>
            <a:normAutofit/>
          </a:bodyPr>
          <a:lstStyle/>
          <a:p>
            <a:r>
              <a:rPr lang="lt-LT" dirty="0"/>
              <a:t>Muzikos – 2 iš 2</a:t>
            </a:r>
          </a:p>
          <a:p>
            <a:r>
              <a:rPr lang="lt-LT" dirty="0"/>
              <a:t>Pradinių k. – 11 iš 13</a:t>
            </a:r>
          </a:p>
          <a:p>
            <a:r>
              <a:rPr lang="lt-LT" dirty="0"/>
              <a:t>Anglų k. – 3 iš 4</a:t>
            </a:r>
          </a:p>
          <a:p>
            <a:r>
              <a:rPr lang="lt-LT" dirty="0"/>
              <a:t>Matematikos - 1 iš 2</a:t>
            </a:r>
          </a:p>
          <a:p>
            <a:r>
              <a:rPr lang="lt-LT" dirty="0"/>
              <a:t>Fizinio ugdymo - 1 iš 2</a:t>
            </a:r>
          </a:p>
          <a:p>
            <a:r>
              <a:rPr lang="lt-LT" dirty="0"/>
              <a:t>Lietuvių k. - 1 iš 3</a:t>
            </a:r>
          </a:p>
          <a:p>
            <a:r>
              <a:rPr lang="lt-LT" dirty="0"/>
              <a:t>Šokių - 1 iš 1</a:t>
            </a:r>
          </a:p>
          <a:p>
            <a:r>
              <a:rPr lang="lt-LT" dirty="0"/>
              <a:t>Dailės - 1 iš 1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id="{77E0D9F4-95C6-5AC5-6721-2549AEA98D05}"/>
              </a:ext>
            </a:extLst>
          </p:cNvPr>
          <p:cNvSpPr txBox="1">
            <a:spLocks/>
          </p:cNvSpPr>
          <p:nvPr/>
        </p:nvSpPr>
        <p:spPr>
          <a:xfrm>
            <a:off x="5710085" y="1792953"/>
            <a:ext cx="44515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Biologijos - 1 iš 1</a:t>
            </a:r>
          </a:p>
          <a:p>
            <a:r>
              <a:rPr lang="lt-LT" dirty="0"/>
              <a:t>Fizikos - 1 iš 1</a:t>
            </a:r>
          </a:p>
          <a:p>
            <a:r>
              <a:rPr lang="lt-LT" dirty="0"/>
              <a:t>Geografijos -  1 iš 1</a:t>
            </a:r>
          </a:p>
          <a:p>
            <a:r>
              <a:rPr lang="lt-LT" dirty="0"/>
              <a:t>Chemijos - 1 iš 1</a:t>
            </a:r>
          </a:p>
          <a:p>
            <a:r>
              <a:rPr lang="lt-LT" dirty="0"/>
              <a:t>Istorijos - 1 iš 1</a:t>
            </a:r>
          </a:p>
          <a:p>
            <a:r>
              <a:rPr lang="lt-LT" dirty="0"/>
              <a:t>IT - 1 iš 1</a:t>
            </a:r>
          </a:p>
          <a:p>
            <a:r>
              <a:rPr lang="lt-LT" dirty="0"/>
              <a:t>Rusų k. – 0</a:t>
            </a:r>
          </a:p>
          <a:p>
            <a:r>
              <a:rPr lang="lt-LT" dirty="0" err="1"/>
              <a:t>Technogijos</a:t>
            </a:r>
            <a:r>
              <a:rPr lang="lt-LT" dirty="0"/>
              <a:t> - 0</a:t>
            </a:r>
          </a:p>
          <a:p>
            <a:r>
              <a:rPr lang="lt-LT" dirty="0"/>
              <a:t>Vokiečių  k. – 0</a:t>
            </a:r>
          </a:p>
          <a:p>
            <a:r>
              <a:rPr lang="lt-LT" dirty="0"/>
              <a:t>Tikyba/etika – 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7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8197D62-0294-D48E-5373-A405800F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1" y="2766218"/>
            <a:ext cx="10515600" cy="1325563"/>
          </a:xfrm>
        </p:spPr>
        <p:txBody>
          <a:bodyPr/>
          <a:lstStyle/>
          <a:p>
            <a:r>
              <a:rPr lang="lt-LT" b="1" dirty="0"/>
              <a:t>Mokinių atsakymai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0560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AE8C622-F4CE-4B3D-A19B-624A4937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400" b="1" dirty="0" err="1"/>
              <a:t>Kokią</a:t>
            </a:r>
            <a:r>
              <a:rPr lang="en-GB" sz="5400" b="1" dirty="0"/>
              <a:t> </a:t>
            </a:r>
            <a:r>
              <a:rPr lang="en-GB" sz="5400" b="1" dirty="0" err="1"/>
              <a:t>veiklą</a:t>
            </a:r>
            <a:r>
              <a:rPr lang="en-GB" sz="5400" b="1" dirty="0"/>
              <a:t> </a:t>
            </a:r>
            <a:r>
              <a:rPr lang="en-GB" sz="5400" b="1" dirty="0" err="1"/>
              <a:t>tobulinome</a:t>
            </a:r>
            <a:r>
              <a:rPr lang="en-GB" sz="5400" b="1" dirty="0"/>
              <a:t> 20</a:t>
            </a:r>
            <a:r>
              <a:rPr lang="lt-LT" sz="5400" b="1" dirty="0"/>
              <a:t>22 m</a:t>
            </a:r>
            <a:r>
              <a:rPr lang="en-GB" sz="5400" b="1" dirty="0"/>
              <a:t>?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00E71B7-38DC-458F-B0C3-D163F936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225884"/>
            <a:ext cx="10143668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b="1" dirty="0"/>
              <a:t>Sritis </a:t>
            </a:r>
          </a:p>
          <a:p>
            <a:pPr marL="0" indent="0">
              <a:buNone/>
            </a:pPr>
            <a:r>
              <a:rPr lang="lt-LT" sz="2400" dirty="0"/>
              <a:t>1. Rezultatai</a:t>
            </a:r>
          </a:p>
          <a:p>
            <a:pPr marL="0" indent="0">
              <a:buNone/>
            </a:pPr>
            <a:r>
              <a:rPr lang="lt-LT" sz="2400" b="1" dirty="0"/>
              <a:t>Tema</a:t>
            </a:r>
          </a:p>
          <a:p>
            <a:pPr marL="0" indent="0">
              <a:buNone/>
            </a:pPr>
            <a:r>
              <a:rPr lang="lt-LT" sz="2400" dirty="0"/>
              <a:t>1</a:t>
            </a:r>
            <a:r>
              <a:rPr lang="en-GB" sz="2400" dirty="0"/>
              <a:t>.2. </a:t>
            </a:r>
            <a:r>
              <a:rPr lang="lt-LT" sz="2400" dirty="0"/>
              <a:t>Pasiekimai ir pažanga</a:t>
            </a:r>
          </a:p>
          <a:p>
            <a:pPr marL="0" indent="0">
              <a:buNone/>
            </a:pPr>
            <a:r>
              <a:rPr lang="lt-LT" sz="2400" b="1" dirty="0"/>
              <a:t>Rodiklis</a:t>
            </a:r>
          </a:p>
          <a:p>
            <a:pPr marL="0" indent="0">
              <a:buNone/>
            </a:pPr>
            <a:r>
              <a:rPr lang="lt-LT" sz="2400" dirty="0"/>
              <a:t>1</a:t>
            </a:r>
            <a:r>
              <a:rPr lang="en-GB" sz="2400" dirty="0"/>
              <a:t>.2.2. </a:t>
            </a:r>
            <a:r>
              <a:rPr lang="lt-LT" sz="2400" dirty="0"/>
              <a:t>Mokyklos pasiekimai ir pažanga</a:t>
            </a:r>
          </a:p>
          <a:p>
            <a:pPr marL="0" indent="0">
              <a:buNone/>
            </a:pPr>
            <a:r>
              <a:rPr lang="lt-LT" sz="2400" dirty="0"/>
              <a:t>Raktinis žodis: Stebėsenos </a:t>
            </a:r>
            <a:r>
              <a:rPr lang="lt-LT" sz="2400" dirty="0" err="1"/>
              <a:t>sistemingumas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7389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3826F0A-6FA9-24C1-AA68-B8C2F2AA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C8ECBDB-45F5-1DC1-F723-20D02D139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601C4A4-2495-7A7C-8A6F-D708885FF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8" t="23573" r="45552" b="31687"/>
          <a:stretch/>
        </p:blipFill>
        <p:spPr>
          <a:xfrm>
            <a:off x="973233" y="275302"/>
            <a:ext cx="10058561" cy="648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C50399-574E-D5FD-0BDD-F6D6E3AE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urinio vietos rezervavimo ženklas 4">
            <a:extLst>
              <a:ext uri="{FF2B5EF4-FFF2-40B4-BE49-F238E27FC236}">
                <a16:creationId xmlns:a16="http://schemas.microsoft.com/office/drawing/2014/main" id="{3BF40167-20CA-1B9E-6BC8-E77444D59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36" t="21991" r="42883" b="32817"/>
          <a:stretch/>
        </p:blipFill>
        <p:spPr>
          <a:xfrm>
            <a:off x="501420" y="0"/>
            <a:ext cx="11189159" cy="690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29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AE1090-8FE8-FC8E-AE57-AD7B3CBF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8F87D59-6FD5-BFB3-5450-1AE5424EB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45" t="26509" r="45678" b="31236"/>
          <a:stretch/>
        </p:blipFill>
        <p:spPr>
          <a:xfrm>
            <a:off x="753037" y="0"/>
            <a:ext cx="10685925" cy="6705600"/>
          </a:xfrm>
        </p:spPr>
      </p:pic>
    </p:spTree>
    <p:extLst>
      <p:ext uri="{BB962C8B-B14F-4D97-AF65-F5344CB8AC3E}">
        <p14:creationId xmlns:p14="http://schemas.microsoft.com/office/powerpoint/2010/main" val="327155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FED41A7-C9B8-6DC7-B37F-49F316DC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BD09E55-FC66-D61F-3024-3CBA02F78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83" t="29222" r="43517" b="28523"/>
          <a:stretch/>
        </p:blipFill>
        <p:spPr>
          <a:xfrm>
            <a:off x="838201" y="261236"/>
            <a:ext cx="11079126" cy="6454196"/>
          </a:xfrm>
        </p:spPr>
      </p:pic>
    </p:spTree>
    <p:extLst>
      <p:ext uri="{BB962C8B-B14F-4D97-AF65-F5344CB8AC3E}">
        <p14:creationId xmlns:p14="http://schemas.microsoft.com/office/powerpoint/2010/main" val="256572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A28AB0-F619-FE25-22A3-2A236E9E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C7EEB39-C09F-E014-6FB2-8B227D39C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62" t="8208" r="41865" b="48182"/>
          <a:stretch/>
        </p:blipFill>
        <p:spPr>
          <a:xfrm>
            <a:off x="838200" y="176980"/>
            <a:ext cx="10754032" cy="6486025"/>
          </a:xfrm>
        </p:spPr>
      </p:pic>
    </p:spTree>
    <p:extLst>
      <p:ext uri="{BB962C8B-B14F-4D97-AF65-F5344CB8AC3E}">
        <p14:creationId xmlns:p14="http://schemas.microsoft.com/office/powerpoint/2010/main" val="408929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046CFD1-ADF9-0521-CDFD-42FB5447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1A3D6FE-3A9C-6FE8-3F5B-9F2F6ED79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37" t="33967" r="42247" b="26490"/>
          <a:stretch/>
        </p:blipFill>
        <p:spPr>
          <a:xfrm>
            <a:off x="532703" y="574477"/>
            <a:ext cx="11126593" cy="5918398"/>
          </a:xfrm>
        </p:spPr>
      </p:pic>
    </p:spTree>
    <p:extLst>
      <p:ext uri="{BB962C8B-B14F-4D97-AF65-F5344CB8AC3E}">
        <p14:creationId xmlns:p14="http://schemas.microsoft.com/office/powerpoint/2010/main" val="368376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42E11F8-0CDE-7A27-CCB4-72137BEB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642EDDC-AF96-996A-48E1-BF557690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18" t="24025" r="44788" b="26942"/>
          <a:stretch/>
        </p:blipFill>
        <p:spPr>
          <a:xfrm>
            <a:off x="838200" y="0"/>
            <a:ext cx="10239256" cy="7261172"/>
          </a:xfrm>
        </p:spPr>
      </p:pic>
    </p:spTree>
    <p:extLst>
      <p:ext uri="{BB962C8B-B14F-4D97-AF65-F5344CB8AC3E}">
        <p14:creationId xmlns:p14="http://schemas.microsoft.com/office/powerpoint/2010/main" val="1634937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B31F9DD-0991-B4D9-4574-AD6CC666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C3A18CE-D16C-6C61-F2E2-36C8612BD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83" t="17698" r="42373" b="39595"/>
          <a:stretch/>
        </p:blipFill>
        <p:spPr>
          <a:xfrm>
            <a:off x="515123" y="185425"/>
            <a:ext cx="11244258" cy="6439898"/>
          </a:xfrm>
        </p:spPr>
      </p:pic>
    </p:spTree>
    <p:extLst>
      <p:ext uri="{BB962C8B-B14F-4D97-AF65-F5344CB8AC3E}">
        <p14:creationId xmlns:p14="http://schemas.microsoft.com/office/powerpoint/2010/main" val="2861108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74C8C79-7F64-FC79-4573-AB9FF20E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1DE2D81-D0F1-9078-EDF2-6170C8012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68" t="36052" r="43867" b="25425"/>
          <a:stretch/>
        </p:blipFill>
        <p:spPr>
          <a:xfrm>
            <a:off x="606893" y="285135"/>
            <a:ext cx="11649527" cy="6207740"/>
          </a:xfrm>
        </p:spPr>
      </p:pic>
    </p:spTree>
    <p:extLst>
      <p:ext uri="{BB962C8B-B14F-4D97-AF65-F5344CB8AC3E}">
        <p14:creationId xmlns:p14="http://schemas.microsoft.com/office/powerpoint/2010/main" val="691941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EBD5F6A-ADE4-0E95-F251-1AD0CDD6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6F79DE4-D4FD-EFEC-8ECB-CAB4C05FE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09" t="13857" r="43264" b="39822"/>
          <a:stretch/>
        </p:blipFill>
        <p:spPr>
          <a:xfrm>
            <a:off x="276070" y="78657"/>
            <a:ext cx="11639860" cy="7410468"/>
          </a:xfrm>
        </p:spPr>
      </p:pic>
    </p:spTree>
    <p:extLst>
      <p:ext uri="{BB962C8B-B14F-4D97-AF65-F5344CB8AC3E}">
        <p14:creationId xmlns:p14="http://schemas.microsoft.com/office/powerpoint/2010/main" val="210011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8" y="372686"/>
            <a:ext cx="9941319" cy="5769494"/>
          </a:xfrm>
        </p:spPr>
        <p:txBody>
          <a:bodyPr anchor="ctr">
            <a:normAutofit/>
          </a:bodyPr>
          <a:lstStyle/>
          <a:p>
            <a:r>
              <a:rPr lang="lt-LT" sz="3200" dirty="0"/>
              <a:t>Vykdant mokyklos veiklos kokybės įsivertinimą, buvo apklausti 3-8 klasių mokiniai, jų tėveliai, mokyklos mokytojai.</a:t>
            </a:r>
          </a:p>
          <a:p>
            <a:r>
              <a:rPr lang="lt-LT" sz="3200" dirty="0"/>
              <a:t>Pasirinkta apklausos forma – anketa, klasių vadovų apklausa, mokinių vertinimo </a:t>
            </a:r>
            <a:r>
              <a:rPr lang="lt-LT" sz="3200" dirty="0" err="1"/>
              <a:t>sistemingumo</a:t>
            </a:r>
            <a:r>
              <a:rPr lang="lt-LT" sz="3200" dirty="0"/>
              <a:t> ir periodiškumo nagrinėjimas elektroniniame dienyne.</a:t>
            </a:r>
            <a:endParaRPr lang="en-GB" sz="3200" dirty="0"/>
          </a:p>
          <a:p>
            <a:r>
              <a:rPr lang="lt-LT" sz="3200" dirty="0"/>
              <a:t>Apklausa buvo </a:t>
            </a:r>
            <a:r>
              <a:rPr lang="en-GB" sz="3200" dirty="0" err="1"/>
              <a:t>vykdoma</a:t>
            </a:r>
            <a:r>
              <a:rPr lang="en-GB" sz="3200" dirty="0"/>
              <a:t> </a:t>
            </a:r>
            <a:r>
              <a:rPr lang="lt-LT" sz="3200" dirty="0" err="1"/>
              <a:t>Apklausa.lt</a:t>
            </a:r>
            <a:r>
              <a:rPr lang="lt-LT" sz="3200" dirty="0"/>
              <a:t> </a:t>
            </a:r>
            <a:r>
              <a:rPr lang="en-GB" sz="3200" dirty="0" err="1"/>
              <a:t>platformoje</a:t>
            </a:r>
            <a:endParaRPr lang="lt-LT" sz="3200" dirty="0"/>
          </a:p>
          <a:p>
            <a:r>
              <a:rPr lang="lt-LT" sz="3200" dirty="0"/>
              <a:t>Apklausoje dalyvavo:</a:t>
            </a:r>
          </a:p>
          <a:p>
            <a:pPr lvl="1"/>
            <a:r>
              <a:rPr lang="lt-LT" sz="3200" dirty="0"/>
              <a:t>212 mokinių (iš 250)</a:t>
            </a:r>
          </a:p>
          <a:p>
            <a:pPr lvl="1"/>
            <a:r>
              <a:rPr lang="lt-LT" sz="3200" dirty="0"/>
              <a:t>27 mokytojai (iš 41)</a:t>
            </a:r>
          </a:p>
          <a:p>
            <a:pPr lvl="1"/>
            <a:r>
              <a:rPr lang="lt-LT" sz="3200" dirty="0"/>
              <a:t>272 tėvai (iš 600)</a:t>
            </a:r>
          </a:p>
        </p:txBody>
      </p:sp>
    </p:spTree>
    <p:extLst>
      <p:ext uri="{BB962C8B-B14F-4D97-AF65-F5344CB8AC3E}">
        <p14:creationId xmlns:p14="http://schemas.microsoft.com/office/powerpoint/2010/main" val="995836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0DFED0-6180-ECB4-339A-414D5298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urinio vietos rezervavimo ženklas 4">
            <a:extLst>
              <a:ext uri="{FF2B5EF4-FFF2-40B4-BE49-F238E27FC236}">
                <a16:creationId xmlns:a16="http://schemas.microsoft.com/office/drawing/2014/main" id="{7630CED4-32F7-2ABE-E67C-64BFA3872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37" t="28770" r="40848" b="28524"/>
          <a:stretch/>
        </p:blipFill>
        <p:spPr>
          <a:xfrm>
            <a:off x="567377" y="286467"/>
            <a:ext cx="11034856" cy="6133998"/>
          </a:xfrm>
        </p:spPr>
      </p:pic>
    </p:spTree>
    <p:extLst>
      <p:ext uri="{BB962C8B-B14F-4D97-AF65-F5344CB8AC3E}">
        <p14:creationId xmlns:p14="http://schemas.microsoft.com/office/powerpoint/2010/main" val="1661448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84BA1E-9136-1527-7634-03B050A3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2380738"/>
            <a:ext cx="10515600" cy="1325563"/>
          </a:xfrm>
        </p:spPr>
        <p:txBody>
          <a:bodyPr/>
          <a:lstStyle/>
          <a:p>
            <a:r>
              <a:rPr lang="lt-LT" b="1" dirty="0"/>
              <a:t>Tėvų atsakymai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30525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B31395-76D4-71D8-F7FE-08D3AC76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6C03BC9-48DC-76B6-2B59-981F65403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11" t="22895" r="46314" b="29201"/>
          <a:stretch/>
        </p:blipFill>
        <p:spPr>
          <a:xfrm>
            <a:off x="752682" y="0"/>
            <a:ext cx="10259447" cy="7038850"/>
          </a:xfrm>
        </p:spPr>
      </p:pic>
    </p:spTree>
    <p:extLst>
      <p:ext uri="{BB962C8B-B14F-4D97-AF65-F5344CB8AC3E}">
        <p14:creationId xmlns:p14="http://schemas.microsoft.com/office/powerpoint/2010/main" val="301941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D5D400-2A9F-A418-EC3F-52EF2F01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C220FCB-03DA-09A6-3ABC-E4FA5444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09" t="14760" r="42374" b="35529"/>
          <a:stretch/>
        </p:blipFill>
        <p:spPr>
          <a:xfrm>
            <a:off x="678426" y="196645"/>
            <a:ext cx="10982633" cy="7344010"/>
          </a:xfrm>
        </p:spPr>
      </p:pic>
    </p:spTree>
    <p:extLst>
      <p:ext uri="{BB962C8B-B14F-4D97-AF65-F5344CB8AC3E}">
        <p14:creationId xmlns:p14="http://schemas.microsoft.com/office/powerpoint/2010/main" val="1538912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F91EB99-9EDD-4EA3-8F4E-124AD6EE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C6375F9-DE1B-7527-F95E-C7976D8F3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47" t="17472" r="41738" b="33946"/>
          <a:stretch/>
        </p:blipFill>
        <p:spPr>
          <a:xfrm>
            <a:off x="540774" y="145387"/>
            <a:ext cx="11651226" cy="7367685"/>
          </a:xfrm>
        </p:spPr>
      </p:pic>
    </p:spTree>
    <p:extLst>
      <p:ext uri="{BB962C8B-B14F-4D97-AF65-F5344CB8AC3E}">
        <p14:creationId xmlns:p14="http://schemas.microsoft.com/office/powerpoint/2010/main" val="89705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33C7F25-78B9-4B55-9885-E583D959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F8B8B95-0F27-B7F5-3BA6-8A9966AF0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01" t="10631" r="40340" b="41240"/>
          <a:stretch/>
        </p:blipFill>
        <p:spPr>
          <a:xfrm>
            <a:off x="471948" y="86032"/>
            <a:ext cx="12172335" cy="7428961"/>
          </a:xfrm>
        </p:spPr>
      </p:pic>
    </p:spTree>
    <p:extLst>
      <p:ext uri="{BB962C8B-B14F-4D97-AF65-F5344CB8AC3E}">
        <p14:creationId xmlns:p14="http://schemas.microsoft.com/office/powerpoint/2010/main" val="2410745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20A436-20D4-6EFD-B578-6D365DB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DDD8106-21C0-FA10-96D1-853DA0DF2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64" t="14309" r="41866" b="36884"/>
          <a:stretch/>
        </p:blipFill>
        <p:spPr>
          <a:xfrm>
            <a:off x="432619" y="0"/>
            <a:ext cx="12221497" cy="7975358"/>
          </a:xfrm>
        </p:spPr>
      </p:pic>
    </p:spTree>
    <p:extLst>
      <p:ext uri="{BB962C8B-B14F-4D97-AF65-F5344CB8AC3E}">
        <p14:creationId xmlns:p14="http://schemas.microsoft.com/office/powerpoint/2010/main" val="4274669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4E82B32-AD62-24BE-A148-8ECE0CD3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F6241BB-A3F9-C0D4-6D22-3C3179BFF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83" t="28092" r="42373" b="25361"/>
          <a:stretch/>
        </p:blipFill>
        <p:spPr>
          <a:xfrm>
            <a:off x="838200" y="-168045"/>
            <a:ext cx="10670401" cy="6660920"/>
          </a:xfrm>
        </p:spPr>
      </p:pic>
    </p:spTree>
    <p:extLst>
      <p:ext uri="{BB962C8B-B14F-4D97-AF65-F5344CB8AC3E}">
        <p14:creationId xmlns:p14="http://schemas.microsoft.com/office/powerpoint/2010/main" val="38559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D36A20D-E27A-CF01-5796-FBA53750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C71DA6B-E51E-E4C1-916B-974FAEC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83" t="22669" r="39959" b="29880"/>
          <a:stretch/>
        </p:blipFill>
        <p:spPr>
          <a:xfrm>
            <a:off x="838200" y="0"/>
            <a:ext cx="11013342" cy="6626942"/>
          </a:xfrm>
        </p:spPr>
      </p:pic>
    </p:spTree>
    <p:extLst>
      <p:ext uri="{BB962C8B-B14F-4D97-AF65-F5344CB8AC3E}">
        <p14:creationId xmlns:p14="http://schemas.microsoft.com/office/powerpoint/2010/main" val="1930971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3DDE223-01A2-2B5A-1BCC-7A71DC4B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814DF4B-6049-19BA-4655-4CB7D4D35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64" t="29899" r="37925" b="24683"/>
          <a:stretch/>
        </p:blipFill>
        <p:spPr>
          <a:xfrm>
            <a:off x="393290" y="41209"/>
            <a:ext cx="12202786" cy="6775581"/>
          </a:xfrm>
        </p:spPr>
      </p:pic>
    </p:spTree>
    <p:extLst>
      <p:ext uri="{BB962C8B-B14F-4D97-AF65-F5344CB8AC3E}">
        <p14:creationId xmlns:p14="http://schemas.microsoft.com/office/powerpoint/2010/main" val="325277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C6098C8F-4482-6810-1998-2BFA1C62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42" y="2852686"/>
            <a:ext cx="10515600" cy="1325563"/>
          </a:xfrm>
        </p:spPr>
        <p:txBody>
          <a:bodyPr/>
          <a:lstStyle/>
          <a:p>
            <a:r>
              <a:rPr lang="lt-LT" b="1" dirty="0"/>
              <a:t>Mokytojų atsakymai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9699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D02C088-26D2-DD86-A4B2-4967F68A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Turinio vietos rezervavimo ženklas 4">
            <a:extLst>
              <a:ext uri="{FF2B5EF4-FFF2-40B4-BE49-F238E27FC236}">
                <a16:creationId xmlns:a16="http://schemas.microsoft.com/office/drawing/2014/main" id="{1029734E-63C5-0D8F-ADE8-2BB67619C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4" t="10015" r="36908" b="42082"/>
          <a:stretch/>
        </p:blipFill>
        <p:spPr>
          <a:xfrm>
            <a:off x="540774" y="227472"/>
            <a:ext cx="11957186" cy="67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56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C96A490-24B8-B3F3-241C-0BE4C35D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7" y="2331576"/>
            <a:ext cx="10515600" cy="1325563"/>
          </a:xfrm>
        </p:spPr>
        <p:txBody>
          <a:bodyPr/>
          <a:lstStyle/>
          <a:p>
            <a:r>
              <a:rPr lang="lt-LT" b="1" dirty="0"/>
              <a:t>Klasės auklėtojų apklausa </a:t>
            </a:r>
            <a:br>
              <a:rPr lang="lt-LT" b="1" dirty="0"/>
            </a:br>
            <a:r>
              <a:rPr lang="lt-LT" b="1" dirty="0"/>
              <a:t>„Kaip tėvai ir mokiniai jungiasi prie </a:t>
            </a:r>
            <a:r>
              <a:rPr lang="lt-LT" b="1" dirty="0" err="1"/>
              <a:t>Tamo</a:t>
            </a:r>
            <a:r>
              <a:rPr lang="lt-LT" b="1" dirty="0"/>
              <a:t>?</a:t>
            </a:r>
            <a:endParaRPr lang="en-GB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F2BC0C2-609C-91AA-AB9D-D1D71E28D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7" y="4254193"/>
            <a:ext cx="10515600" cy="1192878"/>
          </a:xfrm>
        </p:spPr>
        <p:txBody>
          <a:bodyPr/>
          <a:lstStyle/>
          <a:p>
            <a:r>
              <a:rPr lang="lt-LT" dirty="0"/>
              <a:t>Į klausimus atsakė 23 auklėtojos iš 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28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4DD8765-3F55-337B-D730-87559C47039E}"/>
              </a:ext>
            </a:extLst>
          </p:cNvPr>
          <p:cNvGraphicFramePr>
            <a:graphicFrameLocks/>
          </p:cNvGraphicFramePr>
          <p:nvPr/>
        </p:nvGraphicFramePr>
        <p:xfrm>
          <a:off x="245806" y="304800"/>
          <a:ext cx="11798710" cy="6331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5369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5B9341F8-1EFE-BA9C-36C0-608B68FC35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7819" y="98323"/>
          <a:ext cx="11985524" cy="675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5156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DB8E79C-6CF7-B6A8-7DC0-35D7EC519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0" t="26935" r="44436" b="45395"/>
          <a:stretch/>
        </p:blipFill>
        <p:spPr>
          <a:xfrm>
            <a:off x="403124" y="1789472"/>
            <a:ext cx="9440532" cy="4042426"/>
          </a:xfrm>
          <a:prstGeom prst="rect">
            <a:avLst/>
          </a:prstGeom>
        </p:spPr>
      </p:pic>
      <p:sp>
        <p:nvSpPr>
          <p:cNvPr id="6" name="Pavadinimas 1">
            <a:extLst>
              <a:ext uri="{FF2B5EF4-FFF2-40B4-BE49-F238E27FC236}">
                <a16:creationId xmlns:a16="http://schemas.microsoft.com/office/drawing/2014/main" id="{9189470E-BB34-5738-AFD1-3C31E115D7DC}"/>
              </a:ext>
            </a:extLst>
          </p:cNvPr>
          <p:cNvSpPr txBox="1">
            <a:spLocks/>
          </p:cNvSpPr>
          <p:nvPr/>
        </p:nvSpPr>
        <p:spPr>
          <a:xfrm>
            <a:off x="671052" y="8055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/>
              <a:t>Patys tėvai teigia: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361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0E6140F-3C82-558B-AF1F-AD5AAC0A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8101"/>
          </a:xfrm>
        </p:spPr>
        <p:txBody>
          <a:bodyPr>
            <a:normAutofit fontScale="90000"/>
          </a:bodyPr>
          <a:lstStyle/>
          <a:p>
            <a:r>
              <a:rPr lang="lt-LT" dirty="0"/>
              <a:t>1a, 1b, 1c, 2b, 2c, 3a – </a:t>
            </a:r>
            <a:r>
              <a:rPr lang="lt-LT" dirty="0" err="1"/>
              <a:t>Tamo</a:t>
            </a:r>
            <a:r>
              <a:rPr lang="lt-LT" dirty="0"/>
              <a:t> nenaudoja</a:t>
            </a:r>
            <a:endParaRPr lang="en-GB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5877758-1AE3-5B37-EE41-999F189CD303}"/>
              </a:ext>
            </a:extLst>
          </p:cNvPr>
          <p:cNvGraphicFramePr>
            <a:graphicFrameLocks/>
          </p:cNvGraphicFramePr>
          <p:nvPr/>
        </p:nvGraphicFramePr>
        <p:xfrm>
          <a:off x="88490" y="983226"/>
          <a:ext cx="11265310" cy="587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6817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ACE68A4-E389-3B9C-9710-3092497F791E}"/>
              </a:ext>
            </a:extLst>
          </p:cNvPr>
          <p:cNvGraphicFramePr>
            <a:graphicFrameLocks/>
          </p:cNvGraphicFramePr>
          <p:nvPr/>
        </p:nvGraphicFramePr>
        <p:xfrm>
          <a:off x="218661" y="238539"/>
          <a:ext cx="11489635" cy="6619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2014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E55A192-E757-09A5-D50C-1B5CBD08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089" y="660553"/>
            <a:ext cx="10515600" cy="1325563"/>
          </a:xfrm>
        </p:spPr>
        <p:txBody>
          <a:bodyPr/>
          <a:lstStyle/>
          <a:p>
            <a:r>
              <a:rPr lang="lt-LT" dirty="0"/>
              <a:t>Mokinių atsakymai</a:t>
            </a:r>
            <a:br>
              <a:rPr lang="lt-LT" dirty="0"/>
            </a:br>
            <a:endParaRPr lang="en-GB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A594BF0-CD13-AB4E-42FD-58986FDAF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81" t="35938" r="40848" b="36947"/>
          <a:stretch/>
        </p:blipFill>
        <p:spPr>
          <a:xfrm>
            <a:off x="1000089" y="1986116"/>
            <a:ext cx="10929612" cy="3962399"/>
          </a:xfrm>
        </p:spPr>
      </p:pic>
    </p:spTree>
    <p:extLst>
      <p:ext uri="{BB962C8B-B14F-4D97-AF65-F5344CB8AC3E}">
        <p14:creationId xmlns:p14="http://schemas.microsoft.com/office/powerpoint/2010/main" val="1058240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6BBBC1-0300-6729-7AAC-12179F8AB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lt-LT" b="1" dirty="0"/>
              <a:t>Kiek parašome pažymių per pusmetį</a:t>
            </a:r>
            <a:r>
              <a:rPr lang="lt-LT" dirty="0"/>
              <a:t>?</a:t>
            </a:r>
            <a:endParaRPr lang="en-GB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FB31DDF-288B-A889-77B6-6B7EF8437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105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FABC689-64B5-BDCC-E80D-2897BCD7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5090" marR="375285" algn="ctr"/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Iš „MOKINIŲ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PAŽANGOS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PASIEKIMŲ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VERTINIMO TVARKOS APRAŠO“</a:t>
            </a:r>
            <a:endParaRPr lang="en-GB" sz="32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6A047EB0-E514-AD12-9E47-AEA90A67B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96" t="42121" r="26532" b="39030"/>
          <a:stretch/>
        </p:blipFill>
        <p:spPr>
          <a:xfrm>
            <a:off x="-76820" y="1946494"/>
            <a:ext cx="12268820" cy="296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4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676F15-5D1A-2717-21D1-53FC9E06E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1441B63-851B-0777-A764-CDE69C1DE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5" t="28227" r="45887" b="27742"/>
          <a:stretch/>
        </p:blipFill>
        <p:spPr>
          <a:xfrm>
            <a:off x="1140542" y="570780"/>
            <a:ext cx="9497961" cy="61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4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FABC689-64B5-BDCC-E80D-2897BCD7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5090" marR="375285" algn="ctr"/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Iš „MOKINIŲ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PAŽANGOS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PASIEKIMŲ</a:t>
            </a:r>
            <a:r>
              <a:rPr lang="lt-LT" sz="3200" b="1" kern="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VERTINIMO TVARKOS APRAŠO“</a:t>
            </a:r>
            <a:endParaRPr lang="en-GB" sz="32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id="{A8DC37D2-A66B-777C-0D47-AACC36F7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342900" marR="76835" lvl="0" indent="-342900" algn="just">
              <a:lnSpc>
                <a:spcPct val="115000"/>
              </a:lnSpc>
              <a:buFont typeface="+mj-lt"/>
              <a:buAutoNum type="arabicPeriod" startAt="14"/>
              <a:tabLst>
                <a:tab pos="666750" algn="l"/>
              </a:tabLst>
            </a:pP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Mokinių mokymosi pasiekimai ir pažanga vertinama sistemingai. Kiekvienoje pamokoje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taikomas</a:t>
            </a:r>
            <a:r>
              <a:rPr lang="lt-LT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formuojamasis vertinimas.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1360"/>
              </a:lnSpc>
              <a:buFont typeface="+mj-lt"/>
              <a:buAutoNum type="arabicPeriod" startAt="14"/>
              <a:tabLst>
                <a:tab pos="636270" algn="l"/>
              </a:tabLst>
            </a:pP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Mokymosi</a:t>
            </a:r>
            <a:r>
              <a:rPr lang="lt-LT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pasiekimai vertinami</a:t>
            </a:r>
            <a:r>
              <a:rPr lang="lt-LT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taikant tik</a:t>
            </a:r>
            <a:r>
              <a:rPr lang="lt-LT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formuojamąjį vertinimą: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Bef>
                <a:spcPts val="17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767715" algn="l"/>
              </a:tabLst>
            </a:pPr>
            <a:r>
              <a:rPr lang="lt-L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visiems</a:t>
            </a:r>
            <a:r>
              <a:rPr lang="lt-LT" sz="28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mokiniams</a:t>
            </a:r>
            <a:r>
              <a:rPr lang="lt-LT" sz="28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rugsėjo</a:t>
            </a:r>
            <a:r>
              <a:rPr lang="lt-LT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mėnesio</a:t>
            </a:r>
            <a:r>
              <a:rPr lang="lt-LT" sz="28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pirmas dvi</a:t>
            </a:r>
            <a:r>
              <a:rPr lang="lt-LT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savaites;</a:t>
            </a:r>
            <a:endParaRPr lang="en-GB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Bef>
                <a:spcPts val="20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767715" algn="l"/>
              </a:tabLst>
            </a:pP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naujai</a:t>
            </a:r>
            <a:r>
              <a:rPr lang="lt-LT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atvykusiems</a:t>
            </a:r>
            <a:r>
              <a:rPr lang="lt-LT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mokiniams</a:t>
            </a:r>
            <a:r>
              <a:rPr lang="lt-LT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nuo</a:t>
            </a:r>
            <a:r>
              <a:rPr lang="lt-LT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jų</a:t>
            </a:r>
            <a:r>
              <a:rPr lang="lt-LT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atvykimo</a:t>
            </a:r>
            <a:r>
              <a:rPr lang="lt-LT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dienos</a:t>
            </a:r>
            <a:r>
              <a:rPr lang="lt-LT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dvi</a:t>
            </a:r>
            <a:r>
              <a:rPr lang="lt-LT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savaites;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78740" lvl="0" indent="-342900" algn="just">
              <a:lnSpc>
                <a:spcPct val="115000"/>
              </a:lnSpc>
              <a:spcBef>
                <a:spcPts val="215"/>
              </a:spcBef>
              <a:spcAft>
                <a:spcPts val="0"/>
              </a:spcAft>
              <a:buFont typeface="+mj-lt"/>
              <a:buAutoNum type="arabicPeriod" startAt="14"/>
              <a:tabLst>
                <a:tab pos="695960" algn="l"/>
              </a:tabLst>
            </a:pP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Pradedantiesiems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mokytis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pagal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pagrindinio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ugdymo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programos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pirmąją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dalį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kl.)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skiriamas 1 mėnesio adaptacinis laikotarpis, kurio metu mokinių pažanga ir pasiekimai nevertinami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pažymiais. Adaptacinio laikotarpio trukmė 5–</a:t>
            </a:r>
            <a:r>
              <a:rPr lang="lt-LT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ose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klasėse nustatoma kiekvienais metais sudarant</a:t>
            </a:r>
            <a:r>
              <a:rPr lang="lt-LT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t-L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progimnazijos ugdymo planą.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145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D185E4-F4BB-5E22-64FE-C60534D0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709"/>
            <a:ext cx="10515600" cy="1325563"/>
          </a:xfrm>
        </p:spPr>
        <p:txBody>
          <a:bodyPr/>
          <a:lstStyle/>
          <a:p>
            <a:r>
              <a:rPr lang="lt-LT" b="1" dirty="0"/>
              <a:t>2021-2022 </a:t>
            </a:r>
            <a:r>
              <a:rPr lang="lt-LT" b="1" dirty="0" err="1"/>
              <a:t>m.m</a:t>
            </a:r>
            <a:br>
              <a:rPr lang="lt-LT" b="1" dirty="0"/>
            </a:br>
            <a:r>
              <a:rPr lang="lt-LT" b="1" dirty="0"/>
              <a:t>II pusmetis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52895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</a:t>
            </a:r>
            <a:br>
              <a:rPr lang="lt-LT" sz="3100" b="1" dirty="0"/>
            </a:br>
            <a:r>
              <a:rPr lang="lt-LT" sz="3100" b="1" dirty="0"/>
              <a:t>5 klasės (2021-2022 </a:t>
            </a:r>
            <a:r>
              <a:rPr lang="lt-LT" sz="3100" b="1" dirty="0" err="1"/>
              <a:t>m.m</a:t>
            </a:r>
            <a:r>
              <a:rPr lang="lt-LT" sz="3100" b="1" dirty="0"/>
              <a:t>. II pusmetis)</a:t>
            </a:r>
            <a:endParaRPr lang="en-GB" sz="31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923242"/>
              </p:ext>
            </p:extLst>
          </p:nvPr>
        </p:nvGraphicFramePr>
        <p:xfrm>
          <a:off x="838200" y="2197287"/>
          <a:ext cx="10515605" cy="3815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574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987852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853084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853084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604212">
                  <a:extLst>
                    <a:ext uri="{9D8B030D-6E8A-4147-A177-3AD203B41FA5}">
                      <a16:colId xmlns:a16="http://schemas.microsoft.com/office/drawing/2014/main" val="911352295"/>
                    </a:ext>
                  </a:extLst>
                </a:gridCol>
                <a:gridCol w="604212">
                  <a:extLst>
                    <a:ext uri="{9D8B030D-6E8A-4147-A177-3AD203B41FA5}">
                      <a16:colId xmlns:a16="http://schemas.microsoft.com/office/drawing/2014/main" val="1687986929"/>
                    </a:ext>
                  </a:extLst>
                </a:gridCol>
                <a:gridCol w="634935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545755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645174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665657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  <a:gridCol w="685533">
                  <a:extLst>
                    <a:ext uri="{9D8B030D-6E8A-4147-A177-3AD203B41FA5}">
                      <a16:colId xmlns:a16="http://schemas.microsoft.com/office/drawing/2014/main" val="702981842"/>
                    </a:ext>
                  </a:extLst>
                </a:gridCol>
                <a:gridCol w="685533">
                  <a:extLst>
                    <a:ext uri="{9D8B030D-6E8A-4147-A177-3AD203B41FA5}">
                      <a16:colId xmlns:a16="http://schemas.microsoft.com/office/drawing/2014/main" val="4249523964"/>
                    </a:ext>
                  </a:extLst>
                </a:gridCol>
              </a:tblGrid>
              <a:tr h="205154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170" marR="93170" marT="46584" marB="46584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Lietuvių  k.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Matematika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Anglų k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Istorija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Geografija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Gamta ir žmogus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Fizinis </a:t>
                      </a:r>
                      <a:r>
                        <a:rPr lang="lt-LT" sz="1800" b="1" err="1"/>
                        <a:t>ugd</a:t>
                      </a:r>
                      <a:r>
                        <a:rPr lang="lt-LT" sz="1800" b="1"/>
                        <a:t>.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dailė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muzika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technologijos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 err="1"/>
                        <a:t>iT</a:t>
                      </a:r>
                      <a:endParaRPr lang="en-GB" sz="1800" b="1"/>
                    </a:p>
                  </a:txBody>
                  <a:tcPr marL="93170" marR="93170" marT="46584" marB="46584" vert="vert270" anchor="ctr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679612">
                <a:tc>
                  <a:txBody>
                    <a:bodyPr/>
                    <a:lstStyle/>
                    <a:p>
                      <a:r>
                        <a:rPr lang="lt-LT" sz="1800"/>
                        <a:t>Pamokų skaičius per sav.</a:t>
                      </a:r>
                      <a:endParaRPr lang="en-GB" sz="1800"/>
                    </a:p>
                  </a:txBody>
                  <a:tcPr marL="93170" marR="93170" marT="46584" marB="46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5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4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3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2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2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2</a:t>
                      </a:r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3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1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1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2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/>
                        <a:t>1</a:t>
                      </a:r>
                      <a:endParaRPr lang="en-GB" sz="1800" b="1"/>
                    </a:p>
                  </a:txBody>
                  <a:tcPr marL="93170" marR="93170" marT="46584" marB="46584" anchor="ctr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404717">
                <a:tc>
                  <a:txBody>
                    <a:bodyPr/>
                    <a:lstStyle/>
                    <a:p>
                      <a:r>
                        <a:rPr lang="lt-LT" sz="1800"/>
                        <a:t>Pažymių skaičius </a:t>
                      </a:r>
                      <a:endParaRPr lang="en-GB" sz="1800"/>
                    </a:p>
                  </a:txBody>
                  <a:tcPr marL="93170" marR="93170" marT="46584" marB="46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13-17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11-14</a:t>
                      </a:r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14-19</a:t>
                      </a:r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10</a:t>
                      </a:r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7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8</a:t>
                      </a:r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10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6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7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8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6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679612">
                <a:tc>
                  <a:txBody>
                    <a:bodyPr/>
                    <a:lstStyle/>
                    <a:p>
                      <a:r>
                        <a:rPr lang="lt-LT" sz="1800"/>
                        <a:t>Susitarimas metodiniuose</a:t>
                      </a:r>
                      <a:endParaRPr lang="en-GB" sz="1800"/>
                    </a:p>
                  </a:txBody>
                  <a:tcPr marL="93170" marR="93170" marT="46584" marB="46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/>
                        <a:t>10</a:t>
                      </a:r>
                      <a:endParaRPr lang="en-GB" sz="1800" dirty="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9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7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/>
                        <a:t>6</a:t>
                      </a:r>
                      <a:endParaRPr lang="en-GB" sz="1800" dirty="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/>
                        <a:t>6</a:t>
                      </a:r>
                      <a:endParaRPr lang="en-GB" sz="1800" dirty="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6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7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/>
                        <a:t>4</a:t>
                      </a:r>
                      <a:endParaRPr lang="en-GB" sz="180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/>
                        <a:t>4</a:t>
                      </a:r>
                      <a:endParaRPr lang="en-GB" sz="1800" dirty="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/>
                        <a:t>6</a:t>
                      </a:r>
                      <a:endParaRPr lang="en-GB" sz="1800" dirty="0"/>
                    </a:p>
                  </a:txBody>
                  <a:tcPr marL="93170" marR="93170" marT="46584" marB="46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/>
                        <a:t>4</a:t>
                      </a:r>
                      <a:endParaRPr lang="en-GB" sz="1800" dirty="0"/>
                    </a:p>
                  </a:txBody>
                  <a:tcPr marL="93170" marR="93170" marT="46584" marB="46584" anchor="ctr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558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3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 </a:t>
            </a:r>
            <a:br>
              <a:rPr lang="lt-LT" sz="3100" b="1" dirty="0"/>
            </a:br>
            <a:r>
              <a:rPr lang="lt-LT" sz="3100" b="1" dirty="0"/>
              <a:t>6 klasės (2021-2022 </a:t>
            </a:r>
            <a:r>
              <a:rPr lang="lt-LT" sz="3100" b="1" dirty="0" err="1"/>
              <a:t>m.m</a:t>
            </a:r>
            <a:r>
              <a:rPr lang="lt-LT" sz="3100" b="1" dirty="0"/>
              <a:t>. II pusmetis)</a:t>
            </a:r>
            <a:endParaRPr lang="en-GB" sz="31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0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224562"/>
              </p:ext>
            </p:extLst>
          </p:nvPr>
        </p:nvGraphicFramePr>
        <p:xfrm>
          <a:off x="838200" y="2278326"/>
          <a:ext cx="10515606" cy="365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7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794112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845575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687907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608755">
                  <a:extLst>
                    <a:ext uri="{9D8B030D-6E8A-4147-A177-3AD203B41FA5}">
                      <a16:colId xmlns:a16="http://schemas.microsoft.com/office/drawing/2014/main" val="630295134"/>
                    </a:ext>
                  </a:extLst>
                </a:gridCol>
                <a:gridCol w="537138">
                  <a:extLst>
                    <a:ext uri="{9D8B030D-6E8A-4147-A177-3AD203B41FA5}">
                      <a16:colId xmlns:a16="http://schemas.microsoft.com/office/drawing/2014/main" val="2869869387"/>
                    </a:ext>
                  </a:extLst>
                </a:gridCol>
                <a:gridCol w="528184">
                  <a:extLst>
                    <a:ext uri="{9D8B030D-6E8A-4147-A177-3AD203B41FA5}">
                      <a16:colId xmlns:a16="http://schemas.microsoft.com/office/drawing/2014/main" val="911352295"/>
                    </a:ext>
                  </a:extLst>
                </a:gridCol>
                <a:gridCol w="528184">
                  <a:extLst>
                    <a:ext uri="{9D8B030D-6E8A-4147-A177-3AD203B41FA5}">
                      <a16:colId xmlns:a16="http://schemas.microsoft.com/office/drawing/2014/main" val="1687986929"/>
                    </a:ext>
                  </a:extLst>
                </a:gridCol>
                <a:gridCol w="555042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438663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563994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581899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  <a:gridCol w="769896">
                  <a:extLst>
                    <a:ext uri="{9D8B030D-6E8A-4147-A177-3AD203B41FA5}">
                      <a16:colId xmlns:a16="http://schemas.microsoft.com/office/drawing/2014/main" val="702981842"/>
                    </a:ext>
                  </a:extLst>
                </a:gridCol>
                <a:gridCol w="618350">
                  <a:extLst>
                    <a:ext uri="{9D8B030D-6E8A-4147-A177-3AD203B41FA5}">
                      <a16:colId xmlns:a16="http://schemas.microsoft.com/office/drawing/2014/main" val="4249523964"/>
                    </a:ext>
                  </a:extLst>
                </a:gridCol>
              </a:tblGrid>
              <a:tr h="1829500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3256" marR="83256" marT="41628" marB="41628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Lietuvių  k.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Matematika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Anglų k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Vokiečių k 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Rusų k.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Istorija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Geografija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Gamta ir žmogus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Fizinis </a:t>
                      </a:r>
                      <a:r>
                        <a:rPr lang="lt-LT" sz="1600" b="1" err="1"/>
                        <a:t>ugd</a:t>
                      </a:r>
                      <a:r>
                        <a:rPr lang="lt-LT" sz="1600" b="1"/>
                        <a:t>.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dailė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muzika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technologijos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 err="1"/>
                        <a:t>iT</a:t>
                      </a:r>
                      <a:endParaRPr lang="en-GB" sz="1600" b="1"/>
                    </a:p>
                  </a:txBody>
                  <a:tcPr marL="83256" marR="83256" marT="41628" marB="41628" vert="vert270" anchor="ctr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607969">
                <a:tc>
                  <a:txBody>
                    <a:bodyPr/>
                    <a:lstStyle/>
                    <a:p>
                      <a:r>
                        <a:rPr lang="lt-LT" sz="1600"/>
                        <a:t>Pamokų skaičius per sav.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5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4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83256" marR="83256" marT="41628" marB="41628" anchor="ctr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607969">
                <a:tc>
                  <a:txBody>
                    <a:bodyPr/>
                    <a:lstStyle/>
                    <a:p>
                      <a:r>
                        <a:rPr lang="lt-LT" sz="1600"/>
                        <a:t>Pažymių skaičius 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14-22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8-12</a:t>
                      </a:r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13-14</a:t>
                      </a:r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14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8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12</a:t>
                      </a:r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10</a:t>
                      </a:r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8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5-8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4-8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</a:t>
                      </a:r>
                      <a:endParaRPr lang="en-GB" sz="1600"/>
                    </a:p>
                  </a:txBody>
                  <a:tcPr marL="83256" marR="83256" marT="41628" marB="41628" anchor="ctr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607969">
                <a:tc>
                  <a:txBody>
                    <a:bodyPr/>
                    <a:lstStyle/>
                    <a:p>
                      <a:r>
                        <a:rPr lang="lt-LT" sz="1600"/>
                        <a:t>Susitarimas metodiniuose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10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3256" marR="83256" marT="41628" marB="41628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83256" marR="83256" marT="41628" marB="41628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388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 </a:t>
            </a:r>
            <a:br>
              <a:rPr lang="lt-LT" sz="3100" b="1" dirty="0"/>
            </a:br>
            <a:r>
              <a:rPr lang="lt-LT" sz="3100" b="1" dirty="0"/>
              <a:t>7 klasės (2021-2022 </a:t>
            </a:r>
            <a:r>
              <a:rPr lang="lt-LT" sz="3100" b="1" dirty="0" err="1"/>
              <a:t>m.m</a:t>
            </a:r>
            <a:r>
              <a:rPr lang="lt-LT" sz="3100" b="1" dirty="0"/>
              <a:t>. II pusmetis)</a:t>
            </a:r>
            <a:endParaRPr lang="en-GB" sz="31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Lentelė 4">
            <a:extLst>
              <a:ext uri="{FF2B5EF4-FFF2-40B4-BE49-F238E27FC236}">
                <a16:creationId xmlns:a16="http://schemas.microsoft.com/office/drawing/2014/main" id="{72FEF618-F8DE-36DD-D290-3A507E459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076950"/>
              </p:ext>
            </p:extLst>
          </p:nvPr>
        </p:nvGraphicFramePr>
        <p:xfrm>
          <a:off x="838200" y="2151320"/>
          <a:ext cx="10515606" cy="3907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699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630295134"/>
                    </a:ext>
                  </a:extLst>
                </a:gridCol>
                <a:gridCol w="462050">
                  <a:extLst>
                    <a:ext uri="{9D8B030D-6E8A-4147-A177-3AD203B41FA5}">
                      <a16:colId xmlns:a16="http://schemas.microsoft.com/office/drawing/2014/main" val="2869869387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911352295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1687986929"/>
                    </a:ext>
                  </a:extLst>
                </a:gridCol>
                <a:gridCol w="674486">
                  <a:extLst>
                    <a:ext uri="{9D8B030D-6E8A-4147-A177-3AD203B41FA5}">
                      <a16:colId xmlns:a16="http://schemas.microsoft.com/office/drawing/2014/main" val="1671572357"/>
                    </a:ext>
                  </a:extLst>
                </a:gridCol>
                <a:gridCol w="462050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462050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594822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  <a:gridCol w="674486">
                  <a:extLst>
                    <a:ext uri="{9D8B030D-6E8A-4147-A177-3AD203B41FA5}">
                      <a16:colId xmlns:a16="http://schemas.microsoft.com/office/drawing/2014/main" val="702981842"/>
                    </a:ext>
                  </a:extLst>
                </a:gridCol>
                <a:gridCol w="661209">
                  <a:extLst>
                    <a:ext uri="{9D8B030D-6E8A-4147-A177-3AD203B41FA5}">
                      <a16:colId xmlns:a16="http://schemas.microsoft.com/office/drawing/2014/main" val="4249523964"/>
                    </a:ext>
                  </a:extLst>
                </a:gridCol>
              </a:tblGrid>
              <a:tr h="1771931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5596" marR="95596" marT="47799" marB="47799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Lietuvių  k.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Matematika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Anglų k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Vokiečių k 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Rusų k.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Istorija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Geografija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Fizika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Biologija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Fizinis </a:t>
                      </a:r>
                      <a:r>
                        <a:rPr lang="lt-LT" sz="1900" b="1" err="1"/>
                        <a:t>ugd</a:t>
                      </a:r>
                      <a:r>
                        <a:rPr lang="lt-LT" sz="1900" b="1"/>
                        <a:t>.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dailė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muzika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technologijos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 err="1"/>
                        <a:t>iT</a:t>
                      </a:r>
                      <a:endParaRPr lang="en-GB" sz="1900" b="1"/>
                    </a:p>
                  </a:txBody>
                  <a:tcPr marL="95596" marR="95596" marT="47799" marB="47799" vert="vert270" anchor="ctr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711829">
                <a:tc>
                  <a:txBody>
                    <a:bodyPr/>
                    <a:lstStyle/>
                    <a:p>
                      <a:r>
                        <a:rPr lang="lt-LT" sz="1600" dirty="0"/>
                        <a:t>Pamokų skaičius per sav.</a:t>
                      </a:r>
                      <a:endParaRPr lang="en-GB" sz="1600" dirty="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 dirty="0"/>
                        <a:t>5</a:t>
                      </a:r>
                      <a:endParaRPr lang="en-GB" sz="1600" b="1" dirty="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4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0,5</a:t>
                      </a:r>
                      <a:endParaRPr lang="en-GB" sz="1600" b="1"/>
                    </a:p>
                  </a:txBody>
                  <a:tcPr marL="95596" marR="95596" marT="47799" marB="47799" anchor="ctr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711829">
                <a:tc>
                  <a:txBody>
                    <a:bodyPr/>
                    <a:lstStyle/>
                    <a:p>
                      <a:r>
                        <a:rPr lang="lt-LT" sz="1600"/>
                        <a:t>Pažymių skaičius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8-16</a:t>
                      </a:r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10</a:t>
                      </a:r>
                      <a:endParaRPr lang="en-GB" sz="160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9-16</a:t>
                      </a:r>
                      <a:endParaRPr lang="en-GB" sz="1600" dirty="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12</a:t>
                      </a:r>
                      <a:endParaRPr lang="en-GB" sz="1600" dirty="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9</a:t>
                      </a:r>
                      <a:endParaRPr lang="en-GB" sz="1600" dirty="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13</a:t>
                      </a:r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10</a:t>
                      </a:r>
                      <a:endParaRPr lang="en-GB" sz="1600" dirty="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3-4</a:t>
                      </a:r>
                      <a:endParaRPr lang="en-GB" sz="160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9</a:t>
                      </a:r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7-10</a:t>
                      </a:r>
                      <a:endParaRPr lang="en-GB" sz="1600" dirty="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5-10</a:t>
                      </a:r>
                      <a:endParaRPr lang="en-GB" sz="160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7-9</a:t>
                      </a:r>
                      <a:endParaRPr lang="en-GB" sz="1600"/>
                    </a:p>
                  </a:txBody>
                  <a:tcPr marL="95596" marR="95596" marT="47799" marB="477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</a:t>
                      </a:r>
                      <a:endParaRPr lang="en-GB" sz="1600"/>
                    </a:p>
                  </a:txBody>
                  <a:tcPr marL="95596" marR="95596" marT="47799" marB="47799" anchor="ctr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711829">
                <a:tc>
                  <a:txBody>
                    <a:bodyPr/>
                    <a:lstStyle/>
                    <a:p>
                      <a:r>
                        <a:rPr lang="lt-LT" sz="1600"/>
                        <a:t>Susitarimas metodiniuose (min)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10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95596" marR="95596" marT="47799" marB="47799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95596" marR="95596" marT="47799" marB="47799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78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</a:t>
            </a:r>
            <a:br>
              <a:rPr lang="lt-LT" sz="3100" b="1" dirty="0"/>
            </a:br>
            <a:r>
              <a:rPr lang="lt-LT" sz="3100" b="1" dirty="0"/>
              <a:t>8 klasės (2021-2022 </a:t>
            </a:r>
            <a:r>
              <a:rPr lang="lt-LT" sz="3100" b="1" dirty="0" err="1"/>
              <a:t>m.m</a:t>
            </a:r>
            <a:r>
              <a:rPr lang="lt-LT" sz="3100" b="1" dirty="0"/>
              <a:t>. II pusmetis)</a:t>
            </a:r>
            <a:endParaRPr lang="en-GB" sz="31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Lentelė 4">
            <a:extLst>
              <a:ext uri="{FF2B5EF4-FFF2-40B4-BE49-F238E27FC236}">
                <a16:creationId xmlns:a16="http://schemas.microsoft.com/office/drawing/2014/main" id="{72FEF618-F8DE-36DD-D290-3A507E459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734138"/>
              </p:ext>
            </p:extLst>
          </p:nvPr>
        </p:nvGraphicFramePr>
        <p:xfrm>
          <a:off x="838200" y="2100775"/>
          <a:ext cx="10515604" cy="4008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465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615173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519846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724231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630295134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2869869387"/>
                    </a:ext>
                  </a:extLst>
                </a:gridCol>
                <a:gridCol w="615173">
                  <a:extLst>
                    <a:ext uri="{9D8B030D-6E8A-4147-A177-3AD203B41FA5}">
                      <a16:colId xmlns:a16="http://schemas.microsoft.com/office/drawing/2014/main" val="911352295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1687986929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1671572357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19539356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615173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  <a:gridCol w="477857">
                  <a:extLst>
                    <a:ext uri="{9D8B030D-6E8A-4147-A177-3AD203B41FA5}">
                      <a16:colId xmlns:a16="http://schemas.microsoft.com/office/drawing/2014/main" val="702981842"/>
                    </a:ext>
                  </a:extLst>
                </a:gridCol>
                <a:gridCol w="683830">
                  <a:extLst>
                    <a:ext uri="{9D8B030D-6E8A-4147-A177-3AD203B41FA5}">
                      <a16:colId xmlns:a16="http://schemas.microsoft.com/office/drawing/2014/main" val="4249523964"/>
                    </a:ext>
                  </a:extLst>
                </a:gridCol>
              </a:tblGrid>
              <a:tr h="1813660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8867" marR="98867" marT="49433" marB="49433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Lietuvių  k.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Matematika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Anglų k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Vokiečių k 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Rusų k.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Istorija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Geografija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Fizika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Chemija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Biologija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Fizinis </a:t>
                      </a:r>
                      <a:r>
                        <a:rPr lang="lt-LT" sz="1900" b="1" err="1"/>
                        <a:t>ugd</a:t>
                      </a:r>
                      <a:r>
                        <a:rPr lang="lt-LT" sz="1900" b="1"/>
                        <a:t>.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dailė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muzika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technologijos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 err="1"/>
                        <a:t>iT</a:t>
                      </a:r>
                      <a:endParaRPr lang="en-GB" sz="1900" b="1"/>
                    </a:p>
                  </a:txBody>
                  <a:tcPr marL="98867" marR="98867" marT="49433" marB="49433" vert="vert270" anchor="ctr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731616">
                <a:tc>
                  <a:txBody>
                    <a:bodyPr/>
                    <a:lstStyle/>
                    <a:p>
                      <a:r>
                        <a:rPr lang="lt-LT" sz="1600" dirty="0"/>
                        <a:t>Pamokų skaičius per sav.</a:t>
                      </a:r>
                      <a:endParaRPr lang="en-GB" sz="1600" dirty="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5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4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0,5</a:t>
                      </a:r>
                      <a:endParaRPr lang="en-GB" sz="1600" b="1"/>
                    </a:p>
                  </a:txBody>
                  <a:tcPr marL="98867" marR="98867" marT="49433" marB="49433" anchor="ctr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731616">
                <a:tc>
                  <a:txBody>
                    <a:bodyPr/>
                    <a:lstStyle/>
                    <a:p>
                      <a:r>
                        <a:rPr lang="lt-LT" sz="1600"/>
                        <a:t>Pažymių skaičius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15</a:t>
                      </a:r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14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12-16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12</a:t>
                      </a:r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6</a:t>
                      </a:r>
                      <a:endParaRPr lang="en-GB" sz="1600" dirty="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3</a:t>
                      </a:r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11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</a:t>
                      </a:r>
                      <a:endParaRPr lang="en-GB" sz="1600"/>
                    </a:p>
                  </a:txBody>
                  <a:tcPr marL="98867" marR="98867" marT="49433" marB="49433" anchor="ctr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731616">
                <a:tc>
                  <a:txBody>
                    <a:bodyPr/>
                    <a:lstStyle/>
                    <a:p>
                      <a:r>
                        <a:rPr lang="lt-LT" sz="1600"/>
                        <a:t>Susitarimas metodiniuose (min)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10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7</a:t>
                      </a:r>
                      <a:endParaRPr lang="en-GB" sz="1600" dirty="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98867" marR="98867" marT="49433" marB="49433"/>
                </a:tc>
                <a:tc>
                  <a:txBody>
                    <a:bodyPr/>
                    <a:lstStyle/>
                    <a:p>
                      <a:r>
                        <a:rPr lang="lt-LT" sz="1600" dirty="0"/>
                        <a:t>4</a:t>
                      </a:r>
                      <a:endParaRPr lang="en-GB" sz="1600" dirty="0"/>
                    </a:p>
                  </a:txBody>
                  <a:tcPr marL="98867" marR="98867" marT="49433" marB="49433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406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9E122BC-FB3C-5972-34A8-8C823E10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1004"/>
            <a:ext cx="10515600" cy="1325563"/>
          </a:xfrm>
        </p:spPr>
        <p:txBody>
          <a:bodyPr/>
          <a:lstStyle/>
          <a:p>
            <a:r>
              <a:rPr lang="lt-LT" b="1" dirty="0"/>
              <a:t>2022-2023 </a:t>
            </a:r>
            <a:r>
              <a:rPr lang="lt-LT" b="1" dirty="0" err="1"/>
              <a:t>m.m</a:t>
            </a:r>
            <a:r>
              <a:rPr lang="lt-LT" b="1" dirty="0"/>
              <a:t>. ruduo</a:t>
            </a:r>
            <a:br>
              <a:rPr lang="lt-LT" b="1" dirty="0"/>
            </a:br>
            <a:r>
              <a:rPr lang="lt-LT" b="1" dirty="0"/>
              <a:t>(rugsėjis –lapkritis)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81114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 </a:t>
            </a:r>
            <a:br>
              <a:rPr lang="lt-LT" sz="3100" b="1" dirty="0"/>
            </a:br>
            <a:r>
              <a:rPr lang="lt-LT" sz="3100" b="1" dirty="0"/>
              <a:t>1 klasės (2022 m. rugsėjis –</a:t>
            </a:r>
            <a:r>
              <a:rPr lang="en-US" sz="3100" b="1" dirty="0"/>
              <a:t> </a:t>
            </a:r>
            <a:r>
              <a:rPr lang="lt-LT" sz="3100" b="1" dirty="0"/>
              <a:t>lapkritis)</a:t>
            </a:r>
            <a:endParaRPr lang="en-GB" sz="3100" b="1" dirty="0"/>
          </a:p>
        </p:txBody>
      </p:sp>
      <p:graphicFrame>
        <p:nvGraphicFramePr>
          <p:cNvPr id="8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536228"/>
              </p:ext>
            </p:extLst>
          </p:nvPr>
        </p:nvGraphicFramePr>
        <p:xfrm>
          <a:off x="838200" y="1744316"/>
          <a:ext cx="9615012" cy="4339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490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688737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924933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1095317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1119654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1095317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1173564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</a:tblGrid>
              <a:tr h="1757929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Lietuvių  k.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Matematika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Pasaulio </a:t>
                      </a:r>
                      <a:r>
                        <a:rPr lang="lt-LT" sz="1800" dirty="0" err="1"/>
                        <a:t>paž</a:t>
                      </a:r>
                      <a:endParaRPr lang="en-GB" sz="1800" dirty="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Fizinis </a:t>
                      </a:r>
                      <a:r>
                        <a:rPr lang="lt-LT" sz="1800" err="1"/>
                        <a:t>ugd</a:t>
                      </a:r>
                      <a:r>
                        <a:rPr lang="lt-LT" sz="1800"/>
                        <a:t>.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Dailė ir </a:t>
                      </a:r>
                      <a:r>
                        <a:rPr lang="lt-LT" sz="1800" err="1"/>
                        <a:t>techn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muzika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r>
                        <a:rPr lang="lt-LT" sz="1800" dirty="0"/>
                        <a:t>Pamokų  skaičius per sav.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8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  <a:endParaRPr lang="en-GB" sz="180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448655">
                <a:tc>
                  <a:txBody>
                    <a:bodyPr/>
                    <a:lstStyle/>
                    <a:p>
                      <a:r>
                        <a:rPr lang="lt-LT" sz="1800" dirty="0"/>
                        <a:t>Komentarų skaičius per mėn.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lt-LT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lt-LT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448655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rugsėjis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5/0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4/0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0/1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0/2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783879421"/>
                  </a:ext>
                </a:extLst>
              </a:tr>
              <a:tr h="344129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spalis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9/5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4/7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1/3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4/1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2/2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1275463804"/>
                  </a:ext>
                </a:extLst>
              </a:tr>
              <a:tr h="38917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lapkritis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10/6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5/4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1/1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2/0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3/0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723064642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r>
                        <a:rPr lang="lt-LT" sz="1800"/>
                        <a:t>Susitarimas metodiniuose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9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5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628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 </a:t>
            </a:r>
            <a:br>
              <a:rPr lang="lt-LT" sz="3100" b="1" dirty="0"/>
            </a:br>
            <a:r>
              <a:rPr lang="lt-LT" sz="3100" b="1" dirty="0"/>
              <a:t>2 klasės (2022 m. rugsėjis –lapkritis)</a:t>
            </a:r>
            <a:endParaRPr lang="en-GB" sz="31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445708"/>
              </p:ext>
            </p:extLst>
          </p:nvPr>
        </p:nvGraphicFramePr>
        <p:xfrm>
          <a:off x="838200" y="1744316"/>
          <a:ext cx="10515605" cy="496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490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688737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924933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900593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1095317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1119654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1095317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1173564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</a:tblGrid>
              <a:tr h="175792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Lietuvių  k.</a:t>
                      </a:r>
                      <a:endParaRPr lang="en-GB" sz="1800" dirty="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Matematika</a:t>
                      </a:r>
                      <a:endParaRPr lang="en-GB" sz="1800" dirty="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Anglų k</a:t>
                      </a:r>
                      <a:endParaRPr lang="en-GB" sz="1800" dirty="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Pasaulio </a:t>
                      </a:r>
                      <a:r>
                        <a:rPr lang="lt-LT" sz="1800" dirty="0" err="1"/>
                        <a:t>paž</a:t>
                      </a:r>
                      <a:endParaRPr lang="en-GB" sz="1800" dirty="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Fizinis </a:t>
                      </a:r>
                      <a:r>
                        <a:rPr lang="lt-LT" sz="1800" err="1"/>
                        <a:t>ugd</a:t>
                      </a:r>
                      <a:r>
                        <a:rPr lang="lt-LT" sz="1800"/>
                        <a:t>.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Dailė ir </a:t>
                      </a:r>
                      <a:r>
                        <a:rPr lang="lt-LT" sz="1800" err="1"/>
                        <a:t>techn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muzika</a:t>
                      </a:r>
                      <a:endParaRPr lang="en-GB" sz="1800"/>
                    </a:p>
                  </a:txBody>
                  <a:tcPr marL="93589" marR="93589" marT="46795" marB="46795" vert="vert270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r>
                        <a:rPr lang="lt-LT" sz="1800" dirty="0"/>
                        <a:t>Pamokų  skaičius per sav.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7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5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2</a:t>
                      </a:r>
                      <a:endParaRPr lang="en-GB" sz="180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448655">
                <a:tc>
                  <a:txBody>
                    <a:bodyPr/>
                    <a:lstStyle/>
                    <a:p>
                      <a:r>
                        <a:rPr lang="lt-LT" sz="1800" dirty="0"/>
                        <a:t>Komentarų skaičius per mėn.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lt-LT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lt-LT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433986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rugsėjis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5/3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7/4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2/1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1/1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0/2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640385244"/>
                  </a:ext>
                </a:extLst>
              </a:tr>
              <a:tr h="344129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spalis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5/3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7/0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4/4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2/2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2/1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1/2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1275463804"/>
                  </a:ext>
                </a:extLst>
              </a:tr>
              <a:tr h="38917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lapkritis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4/5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7/1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3/5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4/0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1/0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0/2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723064642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r>
                        <a:rPr lang="lt-LT" sz="1800"/>
                        <a:t>Susitarimas metodiniuose</a:t>
                      </a:r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8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6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4</a:t>
                      </a:r>
                    </a:p>
                    <a:p>
                      <a:r>
                        <a:rPr lang="lt-LT" sz="1800" dirty="0"/>
                        <a:t>baseinas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3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3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pPr algn="r"/>
                      <a:r>
                        <a:rPr lang="lt-LT" sz="1800" b="1" dirty="0"/>
                        <a:t>Nėra komentarų rugsėjo </a:t>
                      </a:r>
                      <a:r>
                        <a:rPr lang="lt-LT" sz="1800" b="1" dirty="0" err="1"/>
                        <a:t>mėn</a:t>
                      </a:r>
                      <a:endParaRPr lang="en-GB" sz="1800" b="1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+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/>
                        <a:t>+</a:t>
                      </a:r>
                      <a:endParaRPr lang="en-GB" sz="180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800" dirty="0"/>
                        <a:t>+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extLst>
                  <a:ext uri="{0D108BD9-81ED-4DB2-BD59-A6C34878D82A}">
                    <a16:rowId xmlns:a16="http://schemas.microsoft.com/office/drawing/2014/main" val="1643808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739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</a:t>
            </a:r>
            <a:br>
              <a:rPr lang="lt-LT" sz="3100" b="1" dirty="0"/>
            </a:br>
            <a:r>
              <a:rPr lang="lt-LT" sz="3100" b="1" dirty="0"/>
              <a:t>3 klasės (2022 m. rugsėjis – lapkritis)</a:t>
            </a:r>
            <a:endParaRPr lang="en-GB" sz="3100" b="1" dirty="0"/>
          </a:p>
        </p:txBody>
      </p:sp>
      <p:graphicFrame>
        <p:nvGraphicFramePr>
          <p:cNvPr id="8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288976"/>
              </p:ext>
            </p:extLst>
          </p:nvPr>
        </p:nvGraphicFramePr>
        <p:xfrm>
          <a:off x="838200" y="1974331"/>
          <a:ext cx="10515605" cy="4506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782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721315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947509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931717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721315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1070465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1018576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915926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</a:tblGrid>
              <a:tr h="1619740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Lietuvių  k.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Matematika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Anglų k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Pasaulio </a:t>
                      </a:r>
                      <a:r>
                        <a:rPr lang="lt-LT" sz="1900" err="1"/>
                        <a:t>paž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Fizinis </a:t>
                      </a:r>
                      <a:r>
                        <a:rPr lang="lt-LT" sz="1900" err="1"/>
                        <a:t>ugd</a:t>
                      </a:r>
                      <a:r>
                        <a:rPr lang="lt-LT" sz="1900"/>
                        <a:t>.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Dailė ir </a:t>
                      </a:r>
                      <a:r>
                        <a:rPr lang="lt-LT" sz="1900" err="1"/>
                        <a:t>techn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muzika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427327">
                <a:tc>
                  <a:txBody>
                    <a:bodyPr/>
                    <a:lstStyle/>
                    <a:p>
                      <a:r>
                        <a:rPr lang="lt-LT" sz="1900"/>
                        <a:t>Pamokų skaičius per sav.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7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  <a:endParaRPr lang="en-GB" sz="190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r>
                        <a:rPr lang="lt-LT" sz="1900"/>
                        <a:t>Pažymių skaičius per mėn.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lt-LT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lt-LT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rugsėjis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2/7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3/3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0/1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2/0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1/0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0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1713260549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spalis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2/5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4/5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1/3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1/0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1/4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3450262463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lapkritis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3/7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1/4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2/5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3/4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0/0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0/1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2662961363"/>
                  </a:ext>
                </a:extLst>
              </a:tr>
              <a:tr h="427327">
                <a:tc>
                  <a:txBody>
                    <a:bodyPr/>
                    <a:lstStyle/>
                    <a:p>
                      <a:r>
                        <a:rPr lang="lt-LT" sz="1900"/>
                        <a:t>Susitarimas metodiniuose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8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5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  <a:tr h="48559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b="1" dirty="0"/>
                        <a:t>Nėra komentarų rugsėjo </a:t>
                      </a:r>
                      <a:r>
                        <a:rPr lang="lt-LT" sz="2000" b="1" dirty="0" err="1"/>
                        <a:t>mėn</a:t>
                      </a:r>
                      <a:endParaRPr lang="en-GB" sz="2000" b="1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597151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08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6E66B75-9AF1-FC8B-1A74-A2C17964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FF0CC2D-BAAC-4BC7-E03E-5BBD0D5FC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264E0C1-9241-3FBE-2807-2C7927E13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3" t="17777" r="44678" b="36775"/>
          <a:stretch/>
        </p:blipFill>
        <p:spPr>
          <a:xfrm>
            <a:off x="914400" y="182562"/>
            <a:ext cx="981100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85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</a:t>
            </a:r>
            <a:br>
              <a:rPr lang="lt-LT" sz="3100" b="1" dirty="0"/>
            </a:br>
            <a:r>
              <a:rPr lang="lt-LT" sz="3100" b="1" dirty="0"/>
              <a:t>4 klasės (2022 m. rugsėjis – lapkritis)</a:t>
            </a:r>
            <a:endParaRPr lang="en-GB" sz="31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780963"/>
              </p:ext>
            </p:extLst>
          </p:nvPr>
        </p:nvGraphicFramePr>
        <p:xfrm>
          <a:off x="838200" y="1974331"/>
          <a:ext cx="10515605" cy="4506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782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721315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947509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931717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721315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1070465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1018576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915926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</a:tblGrid>
              <a:tr h="1619740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Lietuvių  k.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Matematika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Anglų k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Pasaulio </a:t>
                      </a:r>
                      <a:r>
                        <a:rPr lang="lt-LT" sz="1900" err="1"/>
                        <a:t>paž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Fizinis </a:t>
                      </a:r>
                      <a:r>
                        <a:rPr lang="lt-LT" sz="1900" err="1"/>
                        <a:t>ugd</a:t>
                      </a:r>
                      <a:r>
                        <a:rPr lang="lt-LT" sz="1900"/>
                        <a:t>.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Dailė ir </a:t>
                      </a:r>
                      <a:r>
                        <a:rPr lang="lt-LT" sz="1900" err="1"/>
                        <a:t>techn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muzika</a:t>
                      </a:r>
                      <a:endParaRPr lang="en-GB" sz="1900"/>
                    </a:p>
                  </a:txBody>
                  <a:tcPr marL="97120" marR="97120" marT="48560" marB="48560" vert="vert270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427327">
                <a:tc>
                  <a:txBody>
                    <a:bodyPr/>
                    <a:lstStyle/>
                    <a:p>
                      <a:r>
                        <a:rPr lang="lt-LT" sz="1900"/>
                        <a:t>Pamokų skaičius per sav.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7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5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2</a:t>
                      </a:r>
                      <a:endParaRPr lang="en-GB" sz="190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r>
                        <a:rPr lang="lt-LT" sz="1900"/>
                        <a:t>Pažymių skaičius per mėn.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lt-LT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lt-LT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rugsėjis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9/5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0/2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5/0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4/2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0/1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1713260549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spalis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4/7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8/3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3/2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1/1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3/3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3450262463"/>
                  </a:ext>
                </a:extLst>
              </a:tr>
              <a:tr h="383454">
                <a:tc>
                  <a:txBody>
                    <a:bodyPr/>
                    <a:lstStyle/>
                    <a:p>
                      <a:pPr algn="r"/>
                      <a:r>
                        <a:rPr lang="lt-LT" sz="1800" dirty="0"/>
                        <a:t>lapkritis</a:t>
                      </a:r>
                      <a:endParaRPr lang="en-GB" sz="1800" dirty="0"/>
                    </a:p>
                  </a:txBody>
                  <a:tcPr marL="93589" marR="93589" marT="46795" marB="46795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6/3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6/2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3/4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4/2</a:t>
                      </a:r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2/1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4/1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3/0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2662961363"/>
                  </a:ext>
                </a:extLst>
              </a:tr>
              <a:tr h="427327">
                <a:tc>
                  <a:txBody>
                    <a:bodyPr/>
                    <a:lstStyle/>
                    <a:p>
                      <a:r>
                        <a:rPr lang="lt-LT" sz="1900"/>
                        <a:t>Susitarimas metodiniuose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8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3</a:t>
                      </a:r>
                      <a:endParaRPr lang="en-GB" sz="190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  <a:tr h="48559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b="1" dirty="0"/>
                        <a:t>Nėra komentarų rugsėjo </a:t>
                      </a:r>
                      <a:r>
                        <a:rPr lang="lt-LT" sz="2000" b="1" dirty="0" err="1"/>
                        <a:t>mėn</a:t>
                      </a:r>
                      <a:endParaRPr lang="en-GB" sz="2000" b="1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7120" marR="97120" marT="48560" marB="48560"/>
                </a:tc>
                <a:tc>
                  <a:txBody>
                    <a:bodyPr/>
                    <a:lstStyle/>
                    <a:p>
                      <a:r>
                        <a:rPr lang="lt-LT" sz="1900" dirty="0"/>
                        <a:t>+</a:t>
                      </a:r>
                      <a:endParaRPr lang="en-GB" sz="1900" dirty="0"/>
                    </a:p>
                  </a:txBody>
                  <a:tcPr marL="97120" marR="97120" marT="48560" marB="48560"/>
                </a:tc>
                <a:extLst>
                  <a:ext uri="{0D108BD9-81ED-4DB2-BD59-A6C34878D82A}">
                    <a16:rowId xmlns:a16="http://schemas.microsoft.com/office/drawing/2014/main" val="597151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305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</a:t>
            </a:r>
            <a:br>
              <a:rPr lang="lt-LT" sz="3100" b="1" dirty="0"/>
            </a:br>
            <a:r>
              <a:rPr lang="lt-LT" sz="3100" b="1" dirty="0"/>
              <a:t>6 klasės (2022 m. rugsėjis – gruodis)</a:t>
            </a:r>
            <a:endParaRPr lang="en-GB" sz="31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Lentelė 4">
            <a:extLst>
              <a:ext uri="{FF2B5EF4-FFF2-40B4-BE49-F238E27FC236}">
                <a16:creationId xmlns:a16="http://schemas.microsoft.com/office/drawing/2014/main" id="{56037BC4-FEBB-EE75-55BB-1B1304D6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326464"/>
              </p:ext>
            </p:extLst>
          </p:nvPr>
        </p:nvGraphicFramePr>
        <p:xfrm>
          <a:off x="838200" y="2085946"/>
          <a:ext cx="10515606" cy="4038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351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913247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842316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650504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602921">
                  <a:extLst>
                    <a:ext uri="{9D8B030D-6E8A-4147-A177-3AD203B41FA5}">
                      <a16:colId xmlns:a16="http://schemas.microsoft.com/office/drawing/2014/main" val="630295134"/>
                    </a:ext>
                  </a:extLst>
                </a:gridCol>
                <a:gridCol w="531990">
                  <a:extLst>
                    <a:ext uri="{9D8B030D-6E8A-4147-A177-3AD203B41FA5}">
                      <a16:colId xmlns:a16="http://schemas.microsoft.com/office/drawing/2014/main" val="2869869387"/>
                    </a:ext>
                  </a:extLst>
                </a:gridCol>
                <a:gridCol w="523123">
                  <a:extLst>
                    <a:ext uri="{9D8B030D-6E8A-4147-A177-3AD203B41FA5}">
                      <a16:colId xmlns:a16="http://schemas.microsoft.com/office/drawing/2014/main" val="911352295"/>
                    </a:ext>
                  </a:extLst>
                </a:gridCol>
                <a:gridCol w="523123">
                  <a:extLst>
                    <a:ext uri="{9D8B030D-6E8A-4147-A177-3AD203B41FA5}">
                      <a16:colId xmlns:a16="http://schemas.microsoft.com/office/drawing/2014/main" val="1687986929"/>
                    </a:ext>
                  </a:extLst>
                </a:gridCol>
                <a:gridCol w="549722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434458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558588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576322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  <a:gridCol w="762517">
                  <a:extLst>
                    <a:ext uri="{9D8B030D-6E8A-4147-A177-3AD203B41FA5}">
                      <a16:colId xmlns:a16="http://schemas.microsoft.com/office/drawing/2014/main" val="702981842"/>
                    </a:ext>
                  </a:extLst>
                </a:gridCol>
                <a:gridCol w="612424">
                  <a:extLst>
                    <a:ext uri="{9D8B030D-6E8A-4147-A177-3AD203B41FA5}">
                      <a16:colId xmlns:a16="http://schemas.microsoft.com/office/drawing/2014/main" val="4249523964"/>
                    </a:ext>
                  </a:extLst>
                </a:gridCol>
              </a:tblGrid>
              <a:tr h="1844775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Lietuvių  k.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Matematika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Anglų k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Vokiečių k 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Rusų k.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Istorija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Geografija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Gamta ir žmogus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Fizinis </a:t>
                      </a:r>
                      <a:r>
                        <a:rPr lang="lt-LT" sz="1600" b="1" err="1"/>
                        <a:t>ugd</a:t>
                      </a:r>
                      <a:r>
                        <a:rPr lang="lt-LT" sz="1600" b="1"/>
                        <a:t>.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dailė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muzika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technologijos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 err="1"/>
                        <a:t>iT</a:t>
                      </a:r>
                      <a:endParaRPr lang="en-GB" sz="1600" b="1"/>
                    </a:p>
                  </a:txBody>
                  <a:tcPr marL="82458" marR="82458" marT="41229" marB="41229" vert="vert270" anchor="ctr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610192">
                <a:tc>
                  <a:txBody>
                    <a:bodyPr/>
                    <a:lstStyle/>
                    <a:p>
                      <a:r>
                        <a:rPr lang="lt-LT" sz="1600"/>
                        <a:t>Pamokų skaičius per sav.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5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4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3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2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1"/>
                        <a:t>1</a:t>
                      </a:r>
                      <a:endParaRPr lang="en-GB" sz="1600" b="1"/>
                    </a:p>
                  </a:txBody>
                  <a:tcPr marL="82458" marR="82458" marT="41229" marB="41229" anchor="ctr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362817">
                <a:tc>
                  <a:txBody>
                    <a:bodyPr/>
                    <a:lstStyle/>
                    <a:p>
                      <a:r>
                        <a:rPr lang="lt-LT" sz="1600"/>
                        <a:t>Pažymių skaičius 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9-14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9-11</a:t>
                      </a:r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9-13</a:t>
                      </a:r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8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7</a:t>
                      </a:r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6</a:t>
                      </a:r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8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4-6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/>
                        <a:t>5</a:t>
                      </a:r>
                      <a:endParaRPr lang="en-GB" sz="1600"/>
                    </a:p>
                  </a:txBody>
                  <a:tcPr marL="82458" marR="82458" marT="41229" marB="41229" anchor="ctr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610192">
                <a:tc>
                  <a:txBody>
                    <a:bodyPr/>
                    <a:lstStyle/>
                    <a:p>
                      <a:r>
                        <a:rPr lang="lt-LT" sz="1600"/>
                        <a:t>Susitarimas metodiniuose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10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9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7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6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4</a:t>
                      </a:r>
                      <a:endParaRPr lang="en-GB" sz="1600"/>
                    </a:p>
                  </a:txBody>
                  <a:tcPr marL="82458" marR="82458" marT="41229" marB="41229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  <a:tr h="610192">
                <a:tc>
                  <a:txBody>
                    <a:bodyPr/>
                    <a:lstStyle/>
                    <a:p>
                      <a:r>
                        <a:rPr lang="lt-LT" sz="1600" dirty="0"/>
                        <a:t>Nėra rugsėjo </a:t>
                      </a:r>
                      <a:r>
                        <a:rPr lang="lt-LT" sz="1600" dirty="0" err="1"/>
                        <a:t>mėn</a:t>
                      </a:r>
                      <a:r>
                        <a:rPr lang="lt-LT" sz="1600" dirty="0"/>
                        <a:t> pažymių</a:t>
                      </a:r>
                      <a:endParaRPr lang="en-GB" sz="1600" dirty="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+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r>
                        <a:rPr lang="lt-LT" sz="1600"/>
                        <a:t>+</a:t>
                      </a:r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2458" marR="82458" marT="41229" marB="41229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2458" marR="82458" marT="41229" marB="41229"/>
                </a:tc>
                <a:extLst>
                  <a:ext uri="{0D108BD9-81ED-4DB2-BD59-A6C34878D82A}">
                    <a16:rowId xmlns:a16="http://schemas.microsoft.com/office/drawing/2014/main" val="2425695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781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8558EAA-45AB-B130-26BA-2F1D01AD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lt-LT" sz="3100" b="1" dirty="0"/>
              <a:t>Vertinimo fiksavimo dažnumas </a:t>
            </a:r>
            <a:br>
              <a:rPr lang="lt-LT" sz="3100" b="1" dirty="0"/>
            </a:br>
            <a:r>
              <a:rPr lang="lt-LT" sz="3100" b="1" dirty="0"/>
              <a:t>8 klasės (2022 rugsėjis – gruodis)</a:t>
            </a:r>
            <a:endParaRPr lang="en-GB" sz="31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Lentelė 4">
            <a:extLst>
              <a:ext uri="{FF2B5EF4-FFF2-40B4-BE49-F238E27FC236}">
                <a16:creationId xmlns:a16="http://schemas.microsoft.com/office/drawing/2014/main" id="{72FEF618-F8DE-36DD-D290-3A507E459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848506"/>
              </p:ext>
            </p:extLst>
          </p:nvPr>
        </p:nvGraphicFramePr>
        <p:xfrm>
          <a:off x="926490" y="1926266"/>
          <a:ext cx="10339025" cy="4866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215">
                  <a:extLst>
                    <a:ext uri="{9D8B030D-6E8A-4147-A177-3AD203B41FA5}">
                      <a16:colId xmlns:a16="http://schemas.microsoft.com/office/drawing/2014/main" val="874247805"/>
                    </a:ext>
                  </a:extLst>
                </a:gridCol>
                <a:gridCol w="603267">
                  <a:extLst>
                    <a:ext uri="{9D8B030D-6E8A-4147-A177-3AD203B41FA5}">
                      <a16:colId xmlns:a16="http://schemas.microsoft.com/office/drawing/2014/main" val="2628744628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240003708"/>
                    </a:ext>
                  </a:extLst>
                </a:gridCol>
                <a:gridCol w="603267">
                  <a:extLst>
                    <a:ext uri="{9D8B030D-6E8A-4147-A177-3AD203B41FA5}">
                      <a16:colId xmlns:a16="http://schemas.microsoft.com/office/drawing/2014/main" val="2831337496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630295134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2869869387"/>
                    </a:ext>
                  </a:extLst>
                </a:gridCol>
                <a:gridCol w="475342">
                  <a:extLst>
                    <a:ext uri="{9D8B030D-6E8A-4147-A177-3AD203B41FA5}">
                      <a16:colId xmlns:a16="http://schemas.microsoft.com/office/drawing/2014/main" val="911352295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1687986929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1671572357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19539356"/>
                    </a:ext>
                  </a:extLst>
                </a:gridCol>
                <a:gridCol w="475342">
                  <a:extLst>
                    <a:ext uri="{9D8B030D-6E8A-4147-A177-3AD203B41FA5}">
                      <a16:colId xmlns:a16="http://schemas.microsoft.com/office/drawing/2014/main" val="3919312500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4107462792"/>
                    </a:ext>
                  </a:extLst>
                </a:gridCol>
                <a:gridCol w="468609">
                  <a:extLst>
                    <a:ext uri="{9D8B030D-6E8A-4147-A177-3AD203B41FA5}">
                      <a16:colId xmlns:a16="http://schemas.microsoft.com/office/drawing/2014/main" val="2532544291"/>
                    </a:ext>
                  </a:extLst>
                </a:gridCol>
                <a:gridCol w="684062">
                  <a:extLst>
                    <a:ext uri="{9D8B030D-6E8A-4147-A177-3AD203B41FA5}">
                      <a16:colId xmlns:a16="http://schemas.microsoft.com/office/drawing/2014/main" val="265224898"/>
                    </a:ext>
                  </a:extLst>
                </a:gridCol>
                <a:gridCol w="684062">
                  <a:extLst>
                    <a:ext uri="{9D8B030D-6E8A-4147-A177-3AD203B41FA5}">
                      <a16:colId xmlns:a16="http://schemas.microsoft.com/office/drawing/2014/main" val="702981842"/>
                    </a:ext>
                  </a:extLst>
                </a:gridCol>
                <a:gridCol w="670596">
                  <a:extLst>
                    <a:ext uri="{9D8B030D-6E8A-4147-A177-3AD203B41FA5}">
                      <a16:colId xmlns:a16="http://schemas.microsoft.com/office/drawing/2014/main" val="4249523964"/>
                    </a:ext>
                  </a:extLst>
                </a:gridCol>
              </a:tblGrid>
              <a:tr h="1778560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Lietuvių  k.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Matematika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Anglų k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Vokiečių k 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Rusų k.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Istorija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Geografija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Fizika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Chemija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Biologija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Fizinis </a:t>
                      </a:r>
                      <a:r>
                        <a:rPr lang="lt-LT" sz="1900" b="1" err="1"/>
                        <a:t>ugd</a:t>
                      </a:r>
                      <a:r>
                        <a:rPr lang="lt-LT" sz="1900" b="1"/>
                        <a:t>.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dailė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muzika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technologijos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 err="1"/>
                        <a:t>iT</a:t>
                      </a:r>
                      <a:endParaRPr lang="en-GB" sz="1900" b="1"/>
                    </a:p>
                  </a:txBody>
                  <a:tcPr marL="96954" marR="96954" marT="48477" marB="48477" vert="vert270" anchor="ctr"/>
                </a:tc>
                <a:extLst>
                  <a:ext uri="{0D108BD9-81ED-4DB2-BD59-A6C34878D82A}">
                    <a16:rowId xmlns:a16="http://schemas.microsoft.com/office/drawing/2014/main" val="1181834312"/>
                  </a:ext>
                </a:extLst>
              </a:tr>
              <a:tr h="717457">
                <a:tc>
                  <a:txBody>
                    <a:bodyPr/>
                    <a:lstStyle/>
                    <a:p>
                      <a:r>
                        <a:rPr lang="lt-LT" sz="1900"/>
                        <a:t>Pamokų skaičius per sav.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5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4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3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2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2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2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2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2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1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1</a:t>
                      </a:r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3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1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1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1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 b="1"/>
                        <a:t>0,5</a:t>
                      </a:r>
                      <a:endParaRPr lang="en-GB" sz="1900" b="1"/>
                    </a:p>
                  </a:txBody>
                  <a:tcPr marL="96954" marR="96954" marT="48477" marB="48477" anchor="ctr"/>
                </a:tc>
                <a:extLst>
                  <a:ext uri="{0D108BD9-81ED-4DB2-BD59-A6C34878D82A}">
                    <a16:rowId xmlns:a16="http://schemas.microsoft.com/office/drawing/2014/main" val="587193409"/>
                  </a:ext>
                </a:extLst>
              </a:tr>
              <a:tr h="717457">
                <a:tc>
                  <a:txBody>
                    <a:bodyPr/>
                    <a:lstStyle/>
                    <a:p>
                      <a:r>
                        <a:rPr lang="lt-LT" sz="1900"/>
                        <a:t>Pažymių skaičius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8-17</a:t>
                      </a:r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8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9-13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7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7</a:t>
                      </a:r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9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5</a:t>
                      </a:r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7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8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4-6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3-4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 anchor="ctr"/>
                </a:tc>
                <a:extLst>
                  <a:ext uri="{0D108BD9-81ED-4DB2-BD59-A6C34878D82A}">
                    <a16:rowId xmlns:a16="http://schemas.microsoft.com/office/drawing/2014/main" val="3446004912"/>
                  </a:ext>
                </a:extLst>
              </a:tr>
              <a:tr h="717457">
                <a:tc>
                  <a:txBody>
                    <a:bodyPr/>
                    <a:lstStyle/>
                    <a:p>
                      <a:r>
                        <a:rPr lang="lt-LT" sz="1900"/>
                        <a:t>Susitarimas metodiniuose (min)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10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9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7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6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7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4</a:t>
                      </a:r>
                      <a:endParaRPr lang="en-GB" sz="1900"/>
                    </a:p>
                  </a:txBody>
                  <a:tcPr marL="96954" marR="96954" marT="48477" marB="48477"/>
                </a:tc>
                <a:extLst>
                  <a:ext uri="{0D108BD9-81ED-4DB2-BD59-A6C34878D82A}">
                    <a16:rowId xmlns:a16="http://schemas.microsoft.com/office/drawing/2014/main" val="178655625"/>
                  </a:ext>
                </a:extLst>
              </a:tr>
              <a:tr h="4265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800" b="1" dirty="0"/>
                        <a:t>Nėra </a:t>
                      </a:r>
                      <a:r>
                        <a:rPr lang="en-US" sz="1800" b="1" dirty="0"/>
                        <a:t>pa</a:t>
                      </a:r>
                      <a:r>
                        <a:rPr lang="lt-LT" sz="1800" b="1" dirty="0"/>
                        <a:t>žymių rugsėjo </a:t>
                      </a:r>
                      <a:r>
                        <a:rPr lang="lt-LT" sz="1800" b="1" dirty="0" err="1"/>
                        <a:t>mėn</a:t>
                      </a:r>
                      <a:endParaRPr lang="en-GB" sz="1800" b="1" dirty="0"/>
                    </a:p>
                    <a:p>
                      <a:endParaRPr lang="en-GB" sz="1900" dirty="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+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+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+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r>
                        <a:rPr lang="lt-LT" sz="1900"/>
                        <a:t>+</a:t>
                      </a:r>
                      <a:endParaRPr lang="en-GB" sz="1900"/>
                    </a:p>
                  </a:txBody>
                  <a:tcPr marL="96954" marR="96954" marT="48477" marB="48477"/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6954" marR="96954" marT="48477" marB="48477"/>
                </a:tc>
                <a:extLst>
                  <a:ext uri="{0D108BD9-81ED-4DB2-BD59-A6C34878D82A}">
                    <a16:rowId xmlns:a16="http://schemas.microsoft.com/office/drawing/2014/main" val="270474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181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A5E5F4-5AD1-42DB-9CCF-11FCE99E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358556"/>
            <a:ext cx="10515600" cy="1325563"/>
          </a:xfrm>
        </p:spPr>
        <p:txBody>
          <a:bodyPr/>
          <a:lstStyle/>
          <a:p>
            <a:r>
              <a:rPr lang="lt-LT" b="1" dirty="0"/>
              <a:t>Aukščiausios vertės</a:t>
            </a:r>
            <a:endParaRPr lang="en-US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B5D99CB-7786-45B3-9E77-DE2F9CE10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25" y="1690688"/>
            <a:ext cx="11107993" cy="4351338"/>
          </a:xfrm>
        </p:spPr>
        <p:txBody>
          <a:bodyPr>
            <a:normAutofit/>
          </a:bodyPr>
          <a:lstStyle/>
          <a:p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Pamokos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pradžioje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mokytojai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nurodo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pamokos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tikslą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,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uždavinius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,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vertinimo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kriterijus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.</a:t>
            </a:r>
            <a:endParaRPr lang="lt-LT" dirty="0">
              <a:latin typeface="+mj-lt"/>
            </a:endParaRPr>
          </a:p>
          <a:p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Aš kalbu su tėvais apie savo mokymąsi (kaip man sekasi).</a:t>
            </a:r>
            <a:endParaRPr lang="lt-LT" dirty="0">
              <a:latin typeface="+mj-lt"/>
            </a:endParaRPr>
          </a:p>
          <a:p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Aš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galiu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įvardinti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kas man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mokykloje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sekasi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ir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kur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reikia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daugiau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pasistengti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,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pasimokyti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.</a:t>
            </a:r>
            <a:endParaRPr lang="lt-LT" b="1" i="0" dirty="0">
              <a:solidFill>
                <a:srgbClr val="444444"/>
              </a:solidFill>
              <a:effectLst/>
              <a:latin typeface="+mj-lt"/>
            </a:endParaRPr>
          </a:p>
          <a:p>
            <a:endParaRPr lang="lt-LT" dirty="0">
              <a:latin typeface="+mj-lt"/>
            </a:endParaRPr>
          </a:p>
          <a:p>
            <a:endParaRPr lang="lt-LT" dirty="0">
              <a:latin typeface="+mj-lt"/>
            </a:endParaRPr>
          </a:p>
          <a:p>
            <a:r>
              <a:rPr lang="lt-LT" b="1" dirty="0">
                <a:latin typeface="+mj-lt"/>
              </a:rPr>
              <a:t>Mokytis man patinka ir įdomu.</a:t>
            </a:r>
          </a:p>
          <a:p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A</a:t>
            </a:r>
            <a:r>
              <a:rPr lang="pt-BR" b="1" i="0" dirty="0">
                <a:solidFill>
                  <a:srgbClr val="444444"/>
                </a:solidFill>
                <a:effectLst/>
                <a:latin typeface="+mj-lt"/>
              </a:rPr>
              <a:t>š aktyvus pamokoje ir mokytojai pastebi mano mokymosi pastangas.</a:t>
            </a:r>
            <a:endParaRPr lang="lt-LT" b="1" dirty="0">
              <a:latin typeface="+mj-lt"/>
            </a:endParaRPr>
          </a:p>
          <a:p>
            <a:endParaRPr lang="lt-LT" b="1" dirty="0"/>
          </a:p>
          <a:p>
            <a:endParaRPr lang="en-US" dirty="0"/>
          </a:p>
        </p:txBody>
      </p:sp>
      <p:sp>
        <p:nvSpPr>
          <p:cNvPr id="5" name="Pavadinimas 1">
            <a:extLst>
              <a:ext uri="{FF2B5EF4-FFF2-40B4-BE49-F238E27FC236}">
                <a16:creationId xmlns:a16="http://schemas.microsoft.com/office/drawing/2014/main" id="{EA266A0A-FBBE-4472-B2FC-4A56B7799299}"/>
              </a:ext>
            </a:extLst>
          </p:cNvPr>
          <p:cNvSpPr txBox="1">
            <a:spLocks/>
          </p:cNvSpPr>
          <p:nvPr/>
        </p:nvSpPr>
        <p:spPr>
          <a:xfrm>
            <a:off x="671052" y="38417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/>
              <a:t>Žemiausia vertė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27D0A-F52E-4526-BBD4-8139337D4F8B}"/>
              </a:ext>
            </a:extLst>
          </p:cNvPr>
          <p:cNvSpPr txBox="1"/>
          <p:nvPr/>
        </p:nvSpPr>
        <p:spPr>
          <a:xfrm>
            <a:off x="6602381" y="265114"/>
            <a:ext cx="439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/>
              <a:t>Mokinių atsakymai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17291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A5E5F4-5AD1-42DB-9CCF-11FCE99E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358556"/>
            <a:ext cx="10515600" cy="1325563"/>
          </a:xfrm>
        </p:spPr>
        <p:txBody>
          <a:bodyPr/>
          <a:lstStyle/>
          <a:p>
            <a:r>
              <a:rPr lang="lt-LT" b="1" dirty="0"/>
              <a:t>Aukščiausios vertės</a:t>
            </a:r>
            <a:endParaRPr lang="en-US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B5D99CB-7786-45B3-9E77-DE2F9CE10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25" y="1690688"/>
            <a:ext cx="11107993" cy="4351338"/>
          </a:xfrm>
        </p:spPr>
        <p:txBody>
          <a:bodyPr>
            <a:normAutofit/>
          </a:bodyPr>
          <a:lstStyle/>
          <a:p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Mokslo metų pradžioje supažindinu su dalyko vertinimo sistema.</a:t>
            </a:r>
          </a:p>
          <a:p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Kaip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dažnai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mokytojas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dalykininkas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su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ugdytiniais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aptaria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mokymosi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rezultatus</a:t>
            </a:r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.</a:t>
            </a:r>
            <a:endParaRPr lang="lt-LT" dirty="0">
              <a:latin typeface="+mj-lt"/>
            </a:endParaRPr>
          </a:p>
          <a:p>
            <a:endParaRPr lang="lt-LT" dirty="0">
              <a:latin typeface="+mj-lt"/>
            </a:endParaRPr>
          </a:p>
          <a:p>
            <a:endParaRPr lang="lt-LT" dirty="0">
              <a:latin typeface="+mj-lt"/>
            </a:endParaRPr>
          </a:p>
          <a:p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Mokytojai yra įvaldę įvairias vertinimo strategijas ir būdus, kuriuos naudoja kiekvieno mokinio išgalių gilesniam pažinimui, ugdymo(</a:t>
            </a:r>
            <a:r>
              <a:rPr lang="lt-LT" b="1" i="0" dirty="0" err="1">
                <a:solidFill>
                  <a:srgbClr val="444444"/>
                </a:solidFill>
                <a:effectLst/>
                <a:latin typeface="+mj-lt"/>
              </a:rPr>
              <a:t>si</a:t>
            </a:r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) proceso bei daromos pažangos stebėjimui ir įvertinimui, mokinio mokymosi sunkumų diagnozavimui laiku.</a:t>
            </a:r>
            <a:endParaRPr lang="en-US" dirty="0">
              <a:latin typeface="+mj-lt"/>
            </a:endParaRPr>
          </a:p>
        </p:txBody>
      </p:sp>
      <p:sp>
        <p:nvSpPr>
          <p:cNvPr id="5" name="Pavadinimas 1">
            <a:extLst>
              <a:ext uri="{FF2B5EF4-FFF2-40B4-BE49-F238E27FC236}">
                <a16:creationId xmlns:a16="http://schemas.microsoft.com/office/drawing/2014/main" id="{EA266A0A-FBBE-4472-B2FC-4A56B7799299}"/>
              </a:ext>
            </a:extLst>
          </p:cNvPr>
          <p:cNvSpPr txBox="1">
            <a:spLocks/>
          </p:cNvSpPr>
          <p:nvPr/>
        </p:nvSpPr>
        <p:spPr>
          <a:xfrm>
            <a:off x="838200" y="2951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/>
              <a:t>Žemiausia vertė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27D0A-F52E-4526-BBD4-8139337D4F8B}"/>
              </a:ext>
            </a:extLst>
          </p:cNvPr>
          <p:cNvSpPr txBox="1"/>
          <p:nvPr/>
        </p:nvSpPr>
        <p:spPr>
          <a:xfrm>
            <a:off x="6602381" y="265114"/>
            <a:ext cx="439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/>
              <a:t>Mokytojų atsakymai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784422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A5E5F4-5AD1-42DB-9CCF-11FCE99E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358556"/>
            <a:ext cx="10515600" cy="1325563"/>
          </a:xfrm>
        </p:spPr>
        <p:txBody>
          <a:bodyPr/>
          <a:lstStyle/>
          <a:p>
            <a:r>
              <a:rPr lang="lt-LT" b="1" dirty="0"/>
              <a:t>Aukščiausios vertės</a:t>
            </a:r>
            <a:endParaRPr lang="en-US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B5D99CB-7786-45B3-9E77-DE2F9CE10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03" y="1684119"/>
            <a:ext cx="11107993" cy="4351338"/>
          </a:xfrm>
        </p:spPr>
        <p:txBody>
          <a:bodyPr>
            <a:normAutofit/>
          </a:bodyPr>
          <a:lstStyle/>
          <a:p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M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okykla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teikia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informaciją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apie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mokymosi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pasiekimus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ir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kokybę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įva</a:t>
            </a:r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i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riose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platformose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(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pvz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.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internetiniame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puslapyje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, TAMO)</a:t>
            </a:r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.</a:t>
            </a:r>
            <a:endParaRPr lang="lt-LT" dirty="0">
              <a:latin typeface="+mj-lt"/>
            </a:endParaRPr>
          </a:p>
          <a:p>
            <a:endParaRPr lang="lt-LT" dirty="0">
              <a:latin typeface="+mj-lt"/>
            </a:endParaRPr>
          </a:p>
          <a:p>
            <a:endParaRPr lang="lt-LT" dirty="0">
              <a:latin typeface="+mj-lt"/>
            </a:endParaRPr>
          </a:p>
          <a:p>
            <a:endParaRPr lang="lt-LT" dirty="0"/>
          </a:p>
          <a:p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M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okykla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ir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mokytojai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siekia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kiekvieno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vaiko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individualios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mokymosi</a:t>
            </a:r>
            <a:r>
              <a:rPr lang="en-GB" b="1" i="0" dirty="0">
                <a:solidFill>
                  <a:srgbClr val="444444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444444"/>
                </a:solidFill>
                <a:effectLst/>
                <a:latin typeface="+mj-lt"/>
              </a:rPr>
              <a:t>pažangos</a:t>
            </a:r>
            <a:r>
              <a:rPr lang="lt-LT" b="1" i="0" dirty="0">
                <a:solidFill>
                  <a:srgbClr val="444444"/>
                </a:solidFill>
                <a:effectLst/>
                <a:latin typeface="+mj-lt"/>
              </a:rPr>
              <a:t>.</a:t>
            </a:r>
          </a:p>
          <a:p>
            <a:endParaRPr lang="en-US" dirty="0"/>
          </a:p>
        </p:txBody>
      </p:sp>
      <p:sp>
        <p:nvSpPr>
          <p:cNvPr id="5" name="Pavadinimas 1">
            <a:extLst>
              <a:ext uri="{FF2B5EF4-FFF2-40B4-BE49-F238E27FC236}">
                <a16:creationId xmlns:a16="http://schemas.microsoft.com/office/drawing/2014/main" id="{EA266A0A-FBBE-4472-B2FC-4A56B7799299}"/>
              </a:ext>
            </a:extLst>
          </p:cNvPr>
          <p:cNvSpPr txBox="1">
            <a:spLocks/>
          </p:cNvSpPr>
          <p:nvPr/>
        </p:nvSpPr>
        <p:spPr>
          <a:xfrm>
            <a:off x="700548" y="29726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/>
              <a:t>Žemiausia vertė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27D0A-F52E-4526-BBD4-8139337D4F8B}"/>
              </a:ext>
            </a:extLst>
          </p:cNvPr>
          <p:cNvSpPr txBox="1"/>
          <p:nvPr/>
        </p:nvSpPr>
        <p:spPr>
          <a:xfrm>
            <a:off x="6602381" y="265114"/>
            <a:ext cx="439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/>
              <a:t>Tėvų atsakymai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0957525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2127A5C-BE10-48FF-75D6-6AC6E7FE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/>
              <a:t>Išvados</a:t>
            </a:r>
            <a:endParaRPr lang="en-GB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CCB7D7D-513A-AED4-0496-2FAA8F73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sz="2800" dirty="0">
                <a:latin typeface="+mj-lt"/>
                <a:cs typeface="Times New Roman" panose="02020603050405020304" pitchFamily="18" charset="0"/>
              </a:rPr>
              <a:t>Mokytojai teigia, kad visada m</a:t>
            </a:r>
            <a:r>
              <a:rPr lang="lt-LT" i="0" dirty="0">
                <a:effectLst/>
                <a:latin typeface="+mj-lt"/>
                <a:cs typeface="Times New Roman" panose="02020603050405020304" pitchFamily="18" charset="0"/>
              </a:rPr>
              <a:t>okslo metų pradžioje supažindina su dalyko vertinimo sistema </a:t>
            </a:r>
            <a:r>
              <a:rPr lang="lt-LT" sz="2800" dirty="0">
                <a:latin typeface="+mj-lt"/>
                <a:cs typeface="Times New Roman" panose="02020603050405020304" pitchFamily="18" charset="0"/>
              </a:rPr>
              <a:t>(4 lygis), o mokiniai – pakankamai dažnai (3 lygis)</a:t>
            </a:r>
          </a:p>
          <a:p>
            <a:r>
              <a:rPr lang="lt-LT" dirty="0">
                <a:latin typeface="+mj-lt"/>
                <a:cs typeface="Times New Roman" panose="02020603050405020304" pitchFamily="18" charset="0"/>
              </a:rPr>
              <a:t>Mokytojai teigia, kad visada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mokytojas</a:t>
            </a:r>
            <a:r>
              <a:rPr lang="en-GB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dalykininkas</a:t>
            </a:r>
            <a:r>
              <a:rPr lang="en-GB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su</a:t>
            </a:r>
            <a:r>
              <a:rPr lang="en-GB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ugdytiniais</a:t>
            </a:r>
            <a:r>
              <a:rPr lang="en-GB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aptaria</a:t>
            </a:r>
            <a:r>
              <a:rPr lang="en-GB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mokymosi</a:t>
            </a:r>
            <a:r>
              <a:rPr lang="en-GB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GB" i="0" dirty="0" err="1">
                <a:effectLst/>
                <a:latin typeface="+mj-lt"/>
                <a:cs typeface="Times New Roman" panose="02020603050405020304" pitchFamily="18" charset="0"/>
              </a:rPr>
              <a:t>rezultatus</a:t>
            </a:r>
            <a:r>
              <a:rPr lang="lt-LT" i="0" dirty="0">
                <a:effectLst/>
                <a:latin typeface="+mj-lt"/>
                <a:cs typeface="Times New Roman" panose="02020603050405020304" pitchFamily="18" charset="0"/>
              </a:rPr>
              <a:t> (4 lygis), o mokiniai ir tėvai – kad mokytojai tai daro dažnai (3-4 lygis)</a:t>
            </a:r>
          </a:p>
          <a:p>
            <a:r>
              <a:rPr lang="lt-LT" dirty="0">
                <a:latin typeface="+mj-lt"/>
                <a:cs typeface="Times New Roman" panose="02020603050405020304" pitchFamily="18" charset="0"/>
              </a:rPr>
              <a:t>Mokiniai ir tėvai periodiškai tikrina elektroninį dienyną (4 lygis)</a:t>
            </a:r>
          </a:p>
          <a:p>
            <a:r>
              <a:rPr lang="lt-LT" dirty="0">
                <a:latin typeface="+mj-lt"/>
                <a:cs typeface="Times New Roman" panose="02020603050405020304" pitchFamily="18" charset="0"/>
              </a:rPr>
              <a:t>Dauguma mokytojų laikosi vertinimo </a:t>
            </a:r>
            <a:r>
              <a:rPr lang="lt-LT" dirty="0" err="1">
                <a:latin typeface="+mj-lt"/>
                <a:cs typeface="Times New Roman" panose="02020603050405020304" pitchFamily="18" charset="0"/>
              </a:rPr>
              <a:t>sistemingumo</a:t>
            </a:r>
            <a:r>
              <a:rPr lang="lt-LT" dirty="0">
                <a:latin typeface="+mj-lt"/>
                <a:cs typeface="Times New Roman" panose="02020603050405020304" pitchFamily="18" charset="0"/>
              </a:rPr>
              <a:t> ir periodiškumo elektroniniame dienyne metodinėse grupėse priimtų susitarimų, tik nedidelė dalis mokytojų nesilaiko mokinių vertinimo </a:t>
            </a:r>
            <a:r>
              <a:rPr lang="lt-LT" dirty="0" err="1">
                <a:latin typeface="+mj-lt"/>
                <a:cs typeface="Times New Roman" panose="02020603050405020304" pitchFamily="18" charset="0"/>
              </a:rPr>
              <a:t>sistemingumo</a:t>
            </a:r>
            <a:r>
              <a:rPr lang="lt-L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t-LT">
                <a:latin typeface="+mj-lt"/>
                <a:cs typeface="Times New Roman" panose="02020603050405020304" pitchFamily="18" charset="0"/>
              </a:rPr>
              <a:t>ir periodiškumo (3 lygis)</a:t>
            </a:r>
            <a:endParaRPr lang="lt-LT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2800" b="1" dirty="0"/>
              <a:t>Rodiklis</a:t>
            </a:r>
          </a:p>
          <a:p>
            <a:pPr marL="0" indent="0">
              <a:buNone/>
            </a:pPr>
            <a:r>
              <a:rPr lang="lt-LT" sz="2800" dirty="0"/>
              <a:t>1</a:t>
            </a:r>
            <a:r>
              <a:rPr lang="en-GB" sz="2800" dirty="0"/>
              <a:t>.2.2. </a:t>
            </a:r>
            <a:r>
              <a:rPr lang="lt-LT" sz="2800" dirty="0"/>
              <a:t>Mokyklos pasiekimai ir pažanga – 4 lygis</a:t>
            </a:r>
          </a:p>
          <a:p>
            <a:endParaRPr lang="lt-LT" dirty="0"/>
          </a:p>
          <a:p>
            <a:endParaRPr lang="lt-LT" sz="2800" dirty="0">
              <a:solidFill>
                <a:srgbClr val="00B05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717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A72C198-5D35-2D94-C713-89020C06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/>
              <a:t>Rekomendacijos</a:t>
            </a:r>
            <a:endParaRPr lang="en-GB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40318E7-BB3E-9C77-93E4-957D6B5BE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3200" dirty="0"/>
              <a:t>Mokytojams aktyviau dalyvauti apklausose.</a:t>
            </a:r>
          </a:p>
          <a:p>
            <a:r>
              <a:rPr lang="lt-LT" sz="3200" dirty="0"/>
              <a:t>Metodinėse grupėse aptarti ir atnaujinti mokinių vertinimo </a:t>
            </a:r>
            <a:r>
              <a:rPr lang="lt-LT" sz="3200" dirty="0" err="1"/>
              <a:t>sistemingumo</a:t>
            </a:r>
            <a:r>
              <a:rPr lang="lt-LT" sz="3200" dirty="0"/>
              <a:t> ir periodiškumo elektroniniame dienyne susitarimus. </a:t>
            </a:r>
            <a:endParaRPr lang="en-GB" sz="3200" dirty="0"/>
          </a:p>
          <a:p>
            <a:r>
              <a:rPr lang="lt-LT" sz="3200" dirty="0"/>
              <a:t>Laikytis mokinių vertinimo </a:t>
            </a:r>
            <a:r>
              <a:rPr lang="lt-LT" sz="3200" dirty="0" err="1"/>
              <a:t>sistemingumo</a:t>
            </a:r>
            <a:r>
              <a:rPr lang="lt-LT" sz="3200" dirty="0"/>
              <a:t> ir periodiškumo elektroniniame dienyne metodinėse grupėse priimtų susitarimų. </a:t>
            </a:r>
          </a:p>
          <a:p>
            <a:r>
              <a:rPr lang="lt-LT" sz="3200" b="1" dirty="0">
                <a:latin typeface="+mj-lt"/>
              </a:rPr>
              <a:t>2023 m. </a:t>
            </a:r>
            <a:r>
              <a:rPr lang="en-US" sz="3200" b="1" dirty="0">
                <a:latin typeface="+mj-lt"/>
              </a:rPr>
              <a:t>I </a:t>
            </a:r>
            <a:r>
              <a:rPr lang="en-US" sz="3200" b="1" dirty="0" err="1">
                <a:latin typeface="+mj-lt"/>
              </a:rPr>
              <a:t>pusmet</a:t>
            </a:r>
            <a:r>
              <a:rPr lang="lt-LT" sz="3200" b="1" dirty="0">
                <a:latin typeface="+mj-lt"/>
              </a:rPr>
              <a:t>į atlikti platųjį įsivertinimą. </a:t>
            </a:r>
          </a:p>
          <a:p>
            <a:pPr marL="0" indent="0">
              <a:buNone/>
            </a:pPr>
            <a:endParaRPr lang="lt-L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9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342D46-71A5-CAF4-D9C6-8421A7D2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2A31531-D54B-71AC-A775-7543D5C4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1F6D206-054D-C73C-1DF5-54D11F225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5" t="24652" r="47339" b="31470"/>
          <a:stretch/>
        </p:blipFill>
        <p:spPr>
          <a:xfrm>
            <a:off x="985684" y="106221"/>
            <a:ext cx="10515600" cy="72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6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DDF074D-4818-54E4-072B-28AA9446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D8E48CA-BB3A-ED0F-43FB-8BDC16805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FE52A30-873F-56EB-C8FD-69179D9E6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3" t="24652" r="40323" b="35341"/>
          <a:stretch/>
        </p:blipFill>
        <p:spPr>
          <a:xfrm>
            <a:off x="543231" y="288278"/>
            <a:ext cx="11450007" cy="59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9D6C40B-AE67-7A79-6652-D7357D8A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B9A1AE8-C3F2-D07E-FAF9-5F1A7EA79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213C97C-9ACC-C907-2C41-9B6D9383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7" t="15914" r="44032" b="40215"/>
          <a:stretch/>
        </p:blipFill>
        <p:spPr>
          <a:xfrm>
            <a:off x="838200" y="258479"/>
            <a:ext cx="10515600" cy="66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4568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4965</TotalTime>
  <Words>1622</Words>
  <Application>Microsoft Office PowerPoint</Application>
  <PresentationFormat>Plačiaekranė</PresentationFormat>
  <Paragraphs>665</Paragraphs>
  <Slides>67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„Office“ tema</vt:lpstr>
      <vt:lpstr>Veiklos kokybės įsivertinimas progimnazijoje</vt:lpstr>
      <vt:lpstr>Kokią veiklą tobulinome 2022 m?</vt:lpstr>
      <vt:lpstr>„PowerPoint“ pateiktis</vt:lpstr>
      <vt:lpstr>Mokytojų atsakymai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Mokytojai, dalyvavę apklausoje 28 iš 41</vt:lpstr>
      <vt:lpstr>Mokinių atsakymai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Tėvų atsakymai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Klasės auklėtojų apklausa  „Kaip tėvai ir mokiniai jungiasi prie Tamo?</vt:lpstr>
      <vt:lpstr>„PowerPoint“ pateiktis</vt:lpstr>
      <vt:lpstr>„PowerPoint“ pateiktis</vt:lpstr>
      <vt:lpstr>„PowerPoint“ pateiktis</vt:lpstr>
      <vt:lpstr>1a, 1b, 1c, 2b, 2c, 3a – Tamo nenaudoja</vt:lpstr>
      <vt:lpstr>„PowerPoint“ pateiktis</vt:lpstr>
      <vt:lpstr>Mokinių atsakymai </vt:lpstr>
      <vt:lpstr>Kiek parašome pažymių per pusmetį?</vt:lpstr>
      <vt:lpstr>Iš „MOKINIŲ PAŽANGOS IR PASIEKIMŲ VERTINIMO TVARKOS APRAŠO“</vt:lpstr>
      <vt:lpstr>Iš „MOKINIŲ PAŽANGOS IR PASIEKIMŲ VERTINIMO TVARKOS APRAŠO“</vt:lpstr>
      <vt:lpstr>2021-2022 m.m II pusmetis</vt:lpstr>
      <vt:lpstr>Vertinimo fiksavimo dažnumas 5 klasės (2021-2022 m.m. II pusmetis)</vt:lpstr>
      <vt:lpstr>Vertinimo fiksavimo dažnumas  6 klasės (2021-2022 m.m. II pusmetis)</vt:lpstr>
      <vt:lpstr>Vertinimo fiksavimo dažnumas  7 klasės (2021-2022 m.m. II pusmetis)</vt:lpstr>
      <vt:lpstr>Vertinimo fiksavimo dažnumas 8 klasės (2021-2022 m.m. II pusmetis)</vt:lpstr>
      <vt:lpstr>2022-2023 m.m. ruduo (rugsėjis –lapkritis)</vt:lpstr>
      <vt:lpstr>Vertinimo fiksavimo dažnumas  1 klasės (2022 m. rugsėjis – lapkritis)</vt:lpstr>
      <vt:lpstr>Vertinimo fiksavimo dažnumas  2 klasės (2022 m. rugsėjis –lapkritis)</vt:lpstr>
      <vt:lpstr>Vertinimo fiksavimo dažnumas 3 klasės (2022 m. rugsėjis – lapkritis)</vt:lpstr>
      <vt:lpstr>Vertinimo fiksavimo dažnumas 4 klasės (2022 m. rugsėjis – lapkritis)</vt:lpstr>
      <vt:lpstr>Vertinimo fiksavimo dažnumas 6 klasės (2022 m. rugsėjis – gruodis)</vt:lpstr>
      <vt:lpstr>Vertinimo fiksavimo dažnumas  8 klasės (2022 rugsėjis – gruodis)</vt:lpstr>
      <vt:lpstr>Aukščiausios vertės</vt:lpstr>
      <vt:lpstr>Aukščiausios vertės</vt:lpstr>
      <vt:lpstr>Aukščiausios vertės</vt:lpstr>
      <vt:lpstr>Išvados</vt:lpstr>
      <vt:lpstr>Rekomendacijos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Gitana Ruškienė</dc:creator>
  <cp:lastModifiedBy>Gitana Ruškienė</cp:lastModifiedBy>
  <cp:revision>33</cp:revision>
  <dcterms:created xsi:type="dcterms:W3CDTF">2022-12-30T14:35:03Z</dcterms:created>
  <dcterms:modified xsi:type="dcterms:W3CDTF">2023-02-06T17:30:15Z</dcterms:modified>
</cp:coreProperties>
</file>